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9" r:id="rId11"/>
    <p:sldId id="268" r:id="rId12"/>
    <p:sldId id="267" r:id="rId13"/>
    <p:sldId id="270"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fukcarpet_01@outlook.com" initials="u" lastIdx="1" clrIdx="0">
    <p:extLst>
      <p:ext uri="{19B8F6BF-5375-455C-9EA6-DF929625EA0E}">
        <p15:presenceInfo xmlns:p15="http://schemas.microsoft.com/office/powerpoint/2012/main" userId="6e666d2dff3642d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0" d="100"/>
          <a:sy n="70" d="100"/>
        </p:scale>
        <p:origin x="1138" y="34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274839-8D3F-4044-AA27-A9FAE16DBE5C}" type="datetimeFigureOut">
              <a:rPr lang="tr-TR" smtClean="0"/>
              <a:t>27.03.2020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FCE037-A055-46AA-A395-9D505E52762B}" type="slidenum">
              <a:rPr lang="tr-TR" smtClean="0"/>
              <a:t>‹#›</a:t>
            </a:fld>
            <a:endParaRPr lang="tr-TR"/>
          </a:p>
        </p:txBody>
      </p:sp>
    </p:spTree>
    <p:extLst>
      <p:ext uri="{BB962C8B-B14F-4D97-AF65-F5344CB8AC3E}">
        <p14:creationId xmlns:p14="http://schemas.microsoft.com/office/powerpoint/2010/main" val="13787110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72FBF83-1B45-4D74-9D29-B0EC3AFE5CB3}" type="datetimeFigureOut">
              <a:rPr lang="tr-TR" smtClean="0"/>
              <a:t>27.03.2020</a:t>
            </a:fld>
            <a:endParaRPr lang="tr-TR"/>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E5D42B20-B8EA-46DB-B1CA-BD77263FA6EF}" type="slidenum">
              <a:rPr lang="tr-TR" smtClean="0"/>
              <a:t>‹#›</a:t>
            </a:fld>
            <a:endParaRPr lang="tr-TR"/>
          </a:p>
        </p:txBody>
      </p:sp>
    </p:spTree>
    <p:extLst>
      <p:ext uri="{BB962C8B-B14F-4D97-AF65-F5344CB8AC3E}">
        <p14:creationId xmlns:p14="http://schemas.microsoft.com/office/powerpoint/2010/main" val="3813860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72FBF83-1B45-4D74-9D29-B0EC3AFE5CB3}"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5D42B20-B8EA-46DB-B1CA-BD77263FA6EF}" type="slidenum">
              <a:rPr lang="tr-TR" smtClean="0"/>
              <a:t>‹#›</a:t>
            </a:fld>
            <a:endParaRPr lang="tr-TR"/>
          </a:p>
        </p:txBody>
      </p:sp>
    </p:spTree>
    <p:extLst>
      <p:ext uri="{BB962C8B-B14F-4D97-AF65-F5344CB8AC3E}">
        <p14:creationId xmlns:p14="http://schemas.microsoft.com/office/powerpoint/2010/main" val="3928100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72FBF83-1B45-4D74-9D29-B0EC3AFE5CB3}" type="datetimeFigureOut">
              <a:rPr lang="tr-TR" smtClean="0"/>
              <a:t>27.03.2020</a:t>
            </a:fld>
            <a:endParaRPr lang="tr-TR"/>
          </a:p>
        </p:txBody>
      </p:sp>
      <p:sp>
        <p:nvSpPr>
          <p:cNvPr id="5" name="Footer Placeholder 4"/>
          <p:cNvSpPr>
            <a:spLocks noGrp="1"/>
          </p:cNvSpPr>
          <p:nvPr>
            <p:ph type="ftr" sz="quarter" idx="11"/>
          </p:nvPr>
        </p:nvSpPr>
        <p:spPr>
          <a:xfrm>
            <a:off x="774923" y="5951811"/>
            <a:ext cx="7896279" cy="365125"/>
          </a:xfrm>
        </p:spPr>
        <p:txBody>
          <a:bodyPr/>
          <a:lstStyle/>
          <a:p>
            <a:endParaRPr lang="tr-TR"/>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E5D42B20-B8EA-46DB-B1CA-BD77263FA6EF}" type="slidenum">
              <a:rPr lang="tr-TR" smtClean="0"/>
              <a:t>‹#›</a:t>
            </a:fld>
            <a:endParaRPr lang="tr-TR"/>
          </a:p>
        </p:txBody>
      </p:sp>
    </p:spTree>
    <p:extLst>
      <p:ext uri="{BB962C8B-B14F-4D97-AF65-F5344CB8AC3E}">
        <p14:creationId xmlns:p14="http://schemas.microsoft.com/office/powerpoint/2010/main" val="1268526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72FBF83-1B45-4D74-9D29-B0EC3AFE5CB3}" type="datetimeFigureOut">
              <a:rPr lang="tr-TR" smtClean="0"/>
              <a:t>27.03.2020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a:xfrm>
            <a:off x="10558300" y="5956137"/>
            <a:ext cx="1052508" cy="365125"/>
          </a:xfrm>
        </p:spPr>
        <p:txBody>
          <a:bodyPr/>
          <a:lstStyle/>
          <a:p>
            <a:fld id="{E5D42B20-B8EA-46DB-B1CA-BD77263FA6EF}" type="slidenum">
              <a:rPr lang="tr-TR" smtClean="0"/>
              <a:t>‹#›</a:t>
            </a:fld>
            <a:endParaRPr lang="tr-TR"/>
          </a:p>
        </p:txBody>
      </p:sp>
    </p:spTree>
    <p:extLst>
      <p:ext uri="{BB962C8B-B14F-4D97-AF65-F5344CB8AC3E}">
        <p14:creationId xmlns:p14="http://schemas.microsoft.com/office/powerpoint/2010/main" val="2231193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72FBF83-1B45-4D74-9D29-B0EC3AFE5CB3}" type="datetimeFigureOut">
              <a:rPr lang="tr-TR" smtClean="0"/>
              <a:t>27.03.2020</a:t>
            </a:fld>
            <a:endParaRPr lang="tr-TR"/>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E5D42B20-B8EA-46DB-B1CA-BD77263FA6EF}" type="slidenum">
              <a:rPr lang="tr-TR" smtClean="0"/>
              <a:t>‹#›</a:t>
            </a:fld>
            <a:endParaRPr lang="tr-TR"/>
          </a:p>
        </p:txBody>
      </p:sp>
    </p:spTree>
    <p:extLst>
      <p:ext uri="{BB962C8B-B14F-4D97-AF65-F5344CB8AC3E}">
        <p14:creationId xmlns:p14="http://schemas.microsoft.com/office/powerpoint/2010/main" val="1490623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72FBF83-1B45-4D74-9D29-B0EC3AFE5CB3}"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D42B20-B8EA-46DB-B1CA-BD77263FA6EF}" type="slidenum">
              <a:rPr lang="tr-TR" smtClean="0"/>
              <a:t>‹#›</a:t>
            </a:fld>
            <a:endParaRPr lang="tr-TR"/>
          </a:p>
        </p:txBody>
      </p:sp>
    </p:spTree>
    <p:extLst>
      <p:ext uri="{BB962C8B-B14F-4D97-AF65-F5344CB8AC3E}">
        <p14:creationId xmlns:p14="http://schemas.microsoft.com/office/powerpoint/2010/main" val="319896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72FBF83-1B45-4D74-9D29-B0EC3AFE5CB3}" type="datetimeFigureOut">
              <a:rPr lang="tr-TR" smtClean="0"/>
              <a:t>27.03.2020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5D42B20-B8EA-46DB-B1CA-BD77263FA6EF}" type="slidenum">
              <a:rPr lang="tr-TR" smtClean="0"/>
              <a:t>‹#›</a:t>
            </a:fld>
            <a:endParaRPr lang="tr-TR"/>
          </a:p>
        </p:txBody>
      </p:sp>
    </p:spTree>
    <p:extLst>
      <p:ext uri="{BB962C8B-B14F-4D97-AF65-F5344CB8AC3E}">
        <p14:creationId xmlns:p14="http://schemas.microsoft.com/office/powerpoint/2010/main" val="391802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72FBF83-1B45-4D74-9D29-B0EC3AFE5CB3}" type="datetimeFigureOut">
              <a:rPr lang="tr-TR" smtClean="0"/>
              <a:t>27.03.2020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5D42B20-B8EA-46DB-B1CA-BD77263FA6EF}" type="slidenum">
              <a:rPr lang="tr-TR" smtClean="0"/>
              <a:t>‹#›</a:t>
            </a:fld>
            <a:endParaRPr lang="tr-TR"/>
          </a:p>
        </p:txBody>
      </p:sp>
    </p:spTree>
    <p:extLst>
      <p:ext uri="{BB962C8B-B14F-4D97-AF65-F5344CB8AC3E}">
        <p14:creationId xmlns:p14="http://schemas.microsoft.com/office/powerpoint/2010/main" val="4006690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2FBF83-1B45-4D74-9D29-B0EC3AFE5CB3}" type="datetimeFigureOut">
              <a:rPr lang="tr-TR" smtClean="0"/>
              <a:t>27.03.2020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5D42B20-B8EA-46DB-B1CA-BD77263FA6EF}" type="slidenum">
              <a:rPr lang="tr-TR" smtClean="0"/>
              <a:t>‹#›</a:t>
            </a:fld>
            <a:endParaRPr lang="tr-TR"/>
          </a:p>
        </p:txBody>
      </p:sp>
    </p:spTree>
    <p:extLst>
      <p:ext uri="{BB962C8B-B14F-4D97-AF65-F5344CB8AC3E}">
        <p14:creationId xmlns:p14="http://schemas.microsoft.com/office/powerpoint/2010/main" val="741365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72FBF83-1B45-4D74-9D29-B0EC3AFE5CB3}" type="datetimeFigureOut">
              <a:rPr lang="tr-TR" smtClean="0"/>
              <a:t>27.03.2020</a:t>
            </a:fld>
            <a:endParaRPr lang="tr-TR"/>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E5D42B20-B8EA-46DB-B1CA-BD77263FA6EF}" type="slidenum">
              <a:rPr lang="tr-TR" smtClean="0"/>
              <a:t>‹#›</a:t>
            </a:fld>
            <a:endParaRPr lang="tr-TR"/>
          </a:p>
        </p:txBody>
      </p:sp>
    </p:spTree>
    <p:extLst>
      <p:ext uri="{BB962C8B-B14F-4D97-AF65-F5344CB8AC3E}">
        <p14:creationId xmlns:p14="http://schemas.microsoft.com/office/powerpoint/2010/main" val="70211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72FBF83-1B45-4D74-9D29-B0EC3AFE5CB3}" type="datetimeFigureOut">
              <a:rPr lang="tr-TR" smtClean="0"/>
              <a:t>27.03.2020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5D42B20-B8EA-46DB-B1CA-BD77263FA6EF}" type="slidenum">
              <a:rPr lang="tr-TR" smtClean="0"/>
              <a:t>‹#›</a:t>
            </a:fld>
            <a:endParaRPr lang="tr-TR"/>
          </a:p>
        </p:txBody>
      </p:sp>
    </p:spTree>
    <p:extLst>
      <p:ext uri="{BB962C8B-B14F-4D97-AF65-F5344CB8AC3E}">
        <p14:creationId xmlns:p14="http://schemas.microsoft.com/office/powerpoint/2010/main" val="3949251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72FBF83-1B45-4D74-9D29-B0EC3AFE5CB3}" type="datetimeFigureOut">
              <a:rPr lang="tr-TR" smtClean="0"/>
              <a:t>27.03.2020</a:t>
            </a:fld>
            <a:endParaRPr lang="tr-TR"/>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tr-TR"/>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E5D42B20-B8EA-46DB-B1CA-BD77263FA6EF}" type="slidenum">
              <a:rPr lang="tr-TR" smtClean="0"/>
              <a:t>‹#›</a:t>
            </a:fld>
            <a:endParaRPr lang="tr-TR"/>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41800485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world-heart-federation.org/about-cvd/heart-age-calculator/" TargetMode="Externa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heart.org/HEARTORG/GettingHealthy/HealthierKids/LifesSimple7forKids/Lifes-Simple-7-for-Kids_UCM_466610_SubHomePage.jsp"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www.heart.org/HEARTORG/GettingHealthy/HealthierKids/HowtoMakeaHealthyHome/Teenage-Hormones-and-Heart-Health_UCM_460935_Article.jsp"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8800" dirty="0" err="1" smtClean="0"/>
              <a:t>teenagers</a:t>
            </a:r>
            <a:endParaRPr lang="tr-TR" sz="8800" dirty="0"/>
          </a:p>
        </p:txBody>
      </p:sp>
    </p:spTree>
    <p:extLst>
      <p:ext uri="{BB962C8B-B14F-4D97-AF65-F5344CB8AC3E}">
        <p14:creationId xmlns:p14="http://schemas.microsoft.com/office/powerpoint/2010/main" val="20259012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a:t>Predicting Heart Growth During Puberty</a:t>
            </a:r>
            <a:br>
              <a:rPr lang="en-US" b="1"/>
            </a:br>
            <a:endParaRPr lang="tr-TR"/>
          </a:p>
        </p:txBody>
      </p:sp>
      <p:sp>
        <p:nvSpPr>
          <p:cNvPr id="4" name="Metin kutusu 3"/>
          <p:cNvSpPr txBox="1"/>
          <p:nvPr/>
        </p:nvSpPr>
        <p:spPr>
          <a:xfrm>
            <a:off x="575894" y="2111829"/>
            <a:ext cx="11289535" cy="3139321"/>
          </a:xfrm>
          <a:prstGeom prst="rect">
            <a:avLst/>
          </a:prstGeom>
          <a:noFill/>
        </p:spPr>
        <p:txBody>
          <a:bodyPr wrap="square" rtlCol="0">
            <a:spAutoFit/>
          </a:bodyPr>
          <a:lstStyle/>
          <a:p>
            <a:r>
              <a:rPr lang="en-US" b="1" dirty="0">
                <a:solidFill>
                  <a:srgbClr val="C00000"/>
                </a:solidFill>
              </a:rPr>
              <a:t>Objectives:</a:t>
            </a:r>
            <a:r>
              <a:rPr lang="en-US" b="1" dirty="0"/>
              <a:t> </a:t>
            </a:r>
            <a:r>
              <a:rPr lang="en-US" dirty="0"/>
              <a:t>During childhood, heart growth is closely associated with somatic growth including increases in body weight, fat-free body mass (FFM), and height. However, with age, greater variability in heart size in relationship to body size is observed, presumably attributable to the increased effect of cardiac workload. At this time, little is known as to what functional attributes (</a:t>
            </a:r>
            <a:r>
              <a:rPr lang="en-US" dirty="0" err="1"/>
              <a:t>eg</a:t>
            </a:r>
            <a:r>
              <a:rPr lang="en-US" dirty="0"/>
              <a:t>, aerobic fitness) contribute to cardiac workload and the relative contribution of these attributes to heart growth during childhood and adolescence. In this article, we report cross-sectional and longitudinal relationships among aerobic fitness, body size, blood pressure (BP), and left ventricular mass (LVM) through puberty including the predictors of heart growth during puberty and the tracking of LVM from pre-puberty to late and post-puberty. Describing the predictors of heart size and heart growth and establishing the likelihood that a large heart, relative to peers, may (or may not) remain a large heart should aid pediatricians in discerning between normal developmental increases in LVM and increases in LVM suggestive of excessive heart growth (left ventricular hypertrophy).</a:t>
            </a:r>
            <a:endParaRPr lang="tr-TR" dirty="0"/>
          </a:p>
        </p:txBody>
      </p:sp>
    </p:spTree>
    <p:extLst>
      <p:ext uri="{BB962C8B-B14F-4D97-AF65-F5344CB8AC3E}">
        <p14:creationId xmlns:p14="http://schemas.microsoft.com/office/powerpoint/2010/main" val="1062005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46314" y="805543"/>
            <a:ext cx="11310257" cy="3970318"/>
          </a:xfrm>
          <a:prstGeom prst="rect">
            <a:avLst/>
          </a:prstGeom>
          <a:noFill/>
        </p:spPr>
        <p:txBody>
          <a:bodyPr wrap="square" rtlCol="0">
            <a:spAutoFit/>
          </a:bodyPr>
          <a:lstStyle/>
          <a:p>
            <a:r>
              <a:rPr lang="en-US" b="1" dirty="0">
                <a:solidFill>
                  <a:srgbClr val="C00000"/>
                </a:solidFill>
              </a:rPr>
              <a:t>Methodology: </a:t>
            </a:r>
            <a:r>
              <a:rPr lang="en-US" dirty="0"/>
              <a:t>Using a repeated-measures design, we assessed aerobic fitness, FFM, fatness, weight, height, sexual maturation, resting BP, peak exercise BP, and LVM in 125 healthy children (mean baseline age: 10.5 years) for a period of 5 years. All subjects were either in </a:t>
            </a:r>
            <a:r>
              <a:rPr lang="en-US" dirty="0" err="1"/>
              <a:t>prepuberty</a:t>
            </a:r>
            <a:r>
              <a:rPr lang="en-US" dirty="0"/>
              <a:t> or early puberty at the beginning of the study. At follow-up, 110 subjects attempted all research procedures (87% of the initial cohort). Using anthropometry and bioelectrical impedance, we measured FFM, fatness, weight, and height quarterly (once every 3 months) for a total of 20 examinations. Resting BP and LVM (2-dimensional echocardiography) were also assessed quarterly. Aerobic fitness, peak exercise BP, and sexual maturation (staging of secondary sex characteristics and, for boys, serum testosterone) were measured annually (5 examinations). The same field staff conducted all examinations. Statistical methods included Spearman rank correlation coefficients (r(s)) calculated to estimate how well the year 5 LVM was predicted by LVM at earlier years. We also categorized the LVM data into </a:t>
            </a:r>
            <a:r>
              <a:rPr lang="en-US" dirty="0" err="1"/>
              <a:t>tertiles</a:t>
            </a:r>
            <a:r>
              <a:rPr lang="en-US" dirty="0"/>
              <a:t> and reported the percentage who remained in the extreme </a:t>
            </a:r>
            <a:r>
              <a:rPr lang="en-US" dirty="0" err="1"/>
              <a:t>tertiles</a:t>
            </a:r>
            <a:r>
              <a:rPr lang="en-US" dirty="0"/>
              <a:t> in year 5, given they began in that </a:t>
            </a:r>
            <a:r>
              <a:rPr lang="en-US" dirty="0" err="1"/>
              <a:t>tertile</a:t>
            </a:r>
            <a:r>
              <a:rPr lang="en-US" dirty="0"/>
              <a:t> in year 1. Gender-specific stepwise multivariate analysis was used to evaluate predictors of follow-up LVM and predictors of changes in LVM. The latter model examined whether the variability in the changes in LVM, as quantified by subject-specific slopes, could be explained by changes in predictor variables, also quantified by subject-specific slopes.</a:t>
            </a:r>
            <a:endParaRPr lang="tr-TR" dirty="0"/>
          </a:p>
        </p:txBody>
      </p:sp>
    </p:spTree>
    <p:extLst>
      <p:ext uri="{BB962C8B-B14F-4D97-AF65-F5344CB8AC3E}">
        <p14:creationId xmlns:p14="http://schemas.microsoft.com/office/powerpoint/2010/main" val="266430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435429" y="805543"/>
            <a:ext cx="11364685" cy="3139321"/>
          </a:xfrm>
          <a:prstGeom prst="rect">
            <a:avLst/>
          </a:prstGeom>
          <a:noFill/>
        </p:spPr>
        <p:txBody>
          <a:bodyPr wrap="square" rtlCol="0">
            <a:spAutoFit/>
          </a:bodyPr>
          <a:lstStyle/>
          <a:p>
            <a:r>
              <a:rPr lang="en-US" b="1">
                <a:solidFill>
                  <a:srgbClr val="C00000"/>
                </a:solidFill>
              </a:rPr>
              <a:t>Results:</a:t>
            </a:r>
            <a:r>
              <a:rPr lang="en-US" b="1"/>
              <a:t> </a:t>
            </a:r>
            <a:r>
              <a:rPr lang="en-US"/>
              <a:t>At baseline and at follow-up, boys tended to be taller, leaner, more aerobically fit, and had greater LVM than girls. </a:t>
            </a:r>
            <a:r>
              <a:rPr lang="en-US" dirty="0"/>
              <a:t>Rate of change for these variables was also greater in boys than girls. For example, LVM increased 62% in boys and 48% in girls. At year 5, subjects had advanced at least 1 stage in genital or breast development and over 80% of the subjects were in late- or post-puberty. Significant and strong tracking of heart size (r(s) =.65-.87) was observed. The likelihood that a subject would be in an extreme </a:t>
            </a:r>
            <a:r>
              <a:rPr lang="en-US" dirty="0" err="1"/>
              <a:t>tertile</a:t>
            </a:r>
            <a:r>
              <a:rPr lang="en-US" dirty="0"/>
              <a:t> for heart size at follow-up was approximately doubled if he or she started there at baseline. In boys, baseline FFM explained 54% of the variability in follow-up LVM. Change in aerobic fitness and change in FFM explained 55% of the variability in change in LVM. In girls, baseline aerobic fitness and fatness explained 45% of the variability in follow-up LVM. Because FFM did not enter in this model, we constructed an alternative model in which baseline aerobic fitness adjusted for FFM was entered. Using this approach, 43% of the variability in follow-up LVM was explained by baseline FFM, fatness, and adjusted aerobic fitness. Change in FFM explained 58% of the variability in change in LVM. </a:t>
            </a:r>
            <a:endParaRPr lang="tr-TR"/>
          </a:p>
        </p:txBody>
      </p:sp>
    </p:spTree>
    <p:extLst>
      <p:ext uri="{BB962C8B-B14F-4D97-AF65-F5344CB8AC3E}">
        <p14:creationId xmlns:p14="http://schemas.microsoft.com/office/powerpoint/2010/main" val="31639429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Thank</a:t>
            </a:r>
            <a:r>
              <a:rPr lang="tr-TR" dirty="0" smtClean="0"/>
              <a:t> </a:t>
            </a:r>
            <a:r>
              <a:rPr lang="tr-TR" dirty="0" err="1" smtClean="0"/>
              <a:t>you</a:t>
            </a:r>
            <a:r>
              <a:rPr lang="tr-TR" dirty="0" smtClean="0"/>
              <a:t> !</a:t>
            </a:r>
            <a:endParaRPr lang="tr-TR" dirty="0"/>
          </a:p>
        </p:txBody>
      </p:sp>
      <p:sp>
        <p:nvSpPr>
          <p:cNvPr id="4" name="İçerik Yer Tutucusu 3"/>
          <p:cNvSpPr>
            <a:spLocks noGrp="1"/>
          </p:cNvSpPr>
          <p:nvPr>
            <p:ph sz="half" idx="2"/>
          </p:nvPr>
        </p:nvSpPr>
        <p:spPr>
          <a:xfrm>
            <a:off x="581193" y="2536259"/>
            <a:ext cx="5393100" cy="2934999"/>
          </a:xfrm>
        </p:spPr>
        <p:txBody>
          <a:bodyPr/>
          <a:lstStyle/>
          <a:p>
            <a:r>
              <a:rPr lang="tr-TR" dirty="0" smtClean="0"/>
              <a:t>ELİF BİLGE SALAR </a:t>
            </a:r>
          </a:p>
          <a:p>
            <a:r>
              <a:rPr lang="tr-TR" dirty="0" smtClean="0"/>
              <a:t>VURAL ŞENGÖR </a:t>
            </a:r>
          </a:p>
          <a:p>
            <a:r>
              <a:rPr lang="tr-TR" dirty="0" smtClean="0"/>
              <a:t>BÜŞRA SAYIN </a:t>
            </a:r>
          </a:p>
          <a:p>
            <a:r>
              <a:rPr lang="tr-TR" dirty="0" smtClean="0"/>
              <a:t>FARAH RİYAD ABU TAİR</a:t>
            </a:r>
          </a:p>
        </p:txBody>
      </p:sp>
    </p:spTree>
    <p:extLst>
      <p:ext uri="{BB962C8B-B14F-4D97-AF65-F5344CB8AC3E}">
        <p14:creationId xmlns:p14="http://schemas.microsoft.com/office/powerpoint/2010/main" val="1238479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What</a:t>
            </a:r>
            <a:r>
              <a:rPr lang="tr-TR" dirty="0" smtClean="0"/>
              <a:t> </a:t>
            </a:r>
            <a:r>
              <a:rPr lang="tr-TR" dirty="0" err="1" smtClean="0"/>
              <a:t>does</a:t>
            </a:r>
            <a:r>
              <a:rPr lang="tr-TR" dirty="0" smtClean="0"/>
              <a:t> </a:t>
            </a:r>
            <a:r>
              <a:rPr lang="tr-TR" dirty="0" err="1" smtClean="0"/>
              <a:t>ıt</a:t>
            </a:r>
            <a:r>
              <a:rPr lang="tr-TR" dirty="0" smtClean="0"/>
              <a:t> </a:t>
            </a:r>
            <a:r>
              <a:rPr lang="tr-TR" dirty="0" err="1" smtClean="0"/>
              <a:t>mean</a:t>
            </a:r>
            <a:r>
              <a:rPr lang="tr-TR" dirty="0" smtClean="0"/>
              <a:t> </a:t>
            </a:r>
            <a:r>
              <a:rPr lang="tr-TR" dirty="0" err="1" smtClean="0"/>
              <a:t>teenager</a:t>
            </a:r>
            <a:r>
              <a:rPr lang="tr-TR" dirty="0"/>
              <a:t>?</a:t>
            </a:r>
          </a:p>
        </p:txBody>
      </p:sp>
      <p:sp>
        <p:nvSpPr>
          <p:cNvPr id="3" name="İçerik Yer Tutucusu 2"/>
          <p:cNvSpPr>
            <a:spLocks noGrp="1"/>
          </p:cNvSpPr>
          <p:nvPr>
            <p:ph idx="1"/>
          </p:nvPr>
        </p:nvSpPr>
        <p:spPr/>
        <p:txBody>
          <a:bodyPr/>
          <a:lstStyle/>
          <a:p>
            <a:r>
              <a:rPr lang="en-US" b="1" dirty="0">
                <a:solidFill>
                  <a:schemeClr val="tx1"/>
                </a:solidFill>
              </a:rPr>
              <a:t> </a:t>
            </a:r>
            <a:r>
              <a:rPr lang="en-US" sz="2800" b="1" dirty="0" smtClean="0">
                <a:solidFill>
                  <a:schemeClr val="tx1"/>
                </a:solidFill>
              </a:rPr>
              <a:t>The</a:t>
            </a:r>
            <a:r>
              <a:rPr lang="en-US" sz="2800" b="1" dirty="0">
                <a:solidFill>
                  <a:schemeClr val="tx1"/>
                </a:solidFill>
              </a:rPr>
              <a:t> teenager is a uniquely human phenomenon. Adolescents are known to be moody, insecure, argumentative, angst-ridden, impulsive, impressionable, reckless and rebellious. Teenagers are also </a:t>
            </a:r>
            <a:r>
              <a:rPr lang="en-US" sz="2800" b="1" dirty="0" err="1">
                <a:solidFill>
                  <a:schemeClr val="tx1"/>
                </a:solidFill>
              </a:rPr>
              <a:t>characterised</a:t>
            </a:r>
            <a:r>
              <a:rPr lang="en-US" sz="2800" b="1" dirty="0">
                <a:solidFill>
                  <a:schemeClr val="tx1"/>
                </a:solidFill>
              </a:rPr>
              <a:t> by odd sleeping patterns, awkward growth spurts, bullying, acne and </a:t>
            </a:r>
            <a:r>
              <a:rPr lang="en-US" sz="2800" b="1" dirty="0" err="1">
                <a:solidFill>
                  <a:schemeClr val="tx1"/>
                </a:solidFill>
              </a:rPr>
              <a:t>slobbish</a:t>
            </a:r>
            <a:r>
              <a:rPr lang="en-US" sz="2800" b="1" dirty="0">
                <a:solidFill>
                  <a:schemeClr val="tx1"/>
                </a:solidFill>
              </a:rPr>
              <a:t> </a:t>
            </a:r>
            <a:r>
              <a:rPr lang="en-US" sz="2800" b="1" dirty="0" err="1">
                <a:solidFill>
                  <a:schemeClr val="tx1"/>
                </a:solidFill>
              </a:rPr>
              <a:t>behaviour</a:t>
            </a:r>
            <a:r>
              <a:rPr lang="en-US" sz="2800" b="1" dirty="0">
                <a:solidFill>
                  <a:schemeClr val="tx1"/>
                </a:solidFill>
              </a:rPr>
              <a:t>.</a:t>
            </a:r>
            <a:endParaRPr lang="tr-TR" sz="2800" b="1" dirty="0">
              <a:solidFill>
                <a:schemeClr val="tx1"/>
              </a:solidFill>
            </a:endParaRPr>
          </a:p>
        </p:txBody>
      </p:sp>
    </p:spTree>
    <p:extLst>
      <p:ext uri="{BB962C8B-B14F-4D97-AF65-F5344CB8AC3E}">
        <p14:creationId xmlns:p14="http://schemas.microsoft.com/office/powerpoint/2010/main" val="219604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4319" y="1010801"/>
            <a:ext cx="11029616" cy="701771"/>
          </a:xfrm>
        </p:spPr>
        <p:txBody>
          <a:bodyPr>
            <a:normAutofit fontScale="90000"/>
          </a:bodyPr>
          <a:lstStyle/>
          <a:p>
            <a:r>
              <a:rPr lang="en-US" dirty="0"/>
              <a:t>Your Heart as You Age (Infographic)</a:t>
            </a:r>
            <a:br>
              <a:rPr lang="en-US" dirty="0"/>
            </a:b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2583" y="1911927"/>
            <a:ext cx="4821381" cy="4729018"/>
          </a:xfrm>
        </p:spPr>
      </p:pic>
      <p:sp>
        <p:nvSpPr>
          <p:cNvPr id="5" name="Metin kutusu 4"/>
          <p:cNvSpPr txBox="1"/>
          <p:nvPr/>
        </p:nvSpPr>
        <p:spPr>
          <a:xfrm>
            <a:off x="5763491" y="2207491"/>
            <a:ext cx="5930444" cy="4524315"/>
          </a:xfrm>
          <a:prstGeom prst="rect">
            <a:avLst/>
          </a:prstGeom>
          <a:noFill/>
        </p:spPr>
        <p:txBody>
          <a:bodyPr wrap="square" rtlCol="0">
            <a:spAutoFit/>
          </a:bodyPr>
          <a:lstStyle/>
          <a:p>
            <a:r>
              <a:rPr lang="en-US" sz="2400" b="1" dirty="0"/>
              <a:t>Your heart is one of your most important organs, and it’s time you start treating it better! The heart goes through many changes as you age, and different things become important at various times. The World Heart Federation has a </a:t>
            </a:r>
            <a:r>
              <a:rPr lang="en-US" sz="2400" b="1" u="sng" dirty="0">
                <a:hlinkClick r:id="rId3"/>
              </a:rPr>
              <a:t>Heart Age Calculator</a:t>
            </a:r>
            <a:r>
              <a:rPr lang="en-US" sz="2400" b="1" dirty="0"/>
              <a:t> that can tell you how healthy your heart is based on statistics. Learn more about the heart at each stage of life, and what you can do to be heart-healthy!</a:t>
            </a:r>
            <a:endParaRPr lang="tr-TR" sz="2400" b="1" dirty="0"/>
          </a:p>
        </p:txBody>
      </p:sp>
    </p:spTree>
    <p:extLst>
      <p:ext uri="{BB962C8B-B14F-4D97-AF65-F5344CB8AC3E}">
        <p14:creationId xmlns:p14="http://schemas.microsoft.com/office/powerpoint/2010/main" val="249256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41745" y="701964"/>
            <a:ext cx="11453091" cy="5078313"/>
          </a:xfrm>
          <a:prstGeom prst="rect">
            <a:avLst/>
          </a:prstGeom>
          <a:noFill/>
        </p:spPr>
        <p:txBody>
          <a:bodyPr wrap="square" rtlCol="0">
            <a:spAutoFit/>
          </a:bodyPr>
          <a:lstStyle/>
          <a:p>
            <a:r>
              <a:rPr lang="tr-TR" dirty="0" err="1">
                <a:solidFill>
                  <a:srgbClr val="C00000"/>
                </a:solidFill>
              </a:rPr>
              <a:t>Babies</a:t>
            </a:r>
            <a:endParaRPr lang="tr-TR" dirty="0">
              <a:solidFill>
                <a:srgbClr val="C00000"/>
              </a:solidFill>
            </a:endParaRPr>
          </a:p>
          <a:p>
            <a:r>
              <a:rPr lang="tr-TR" dirty="0"/>
              <a:t>A </a:t>
            </a:r>
            <a:r>
              <a:rPr lang="tr-TR" dirty="0" err="1"/>
              <a:t>mother</a:t>
            </a:r>
            <a:r>
              <a:rPr lang="tr-TR" dirty="0"/>
              <a:t> </a:t>
            </a:r>
            <a:r>
              <a:rPr lang="tr-TR" dirty="0" err="1"/>
              <a:t>who</a:t>
            </a:r>
            <a:r>
              <a:rPr lang="tr-TR" dirty="0"/>
              <a:t> </a:t>
            </a:r>
            <a:r>
              <a:rPr lang="tr-TR" dirty="0" err="1"/>
              <a:t>exercises</a:t>
            </a:r>
            <a:r>
              <a:rPr lang="tr-TR" dirty="0"/>
              <a:t> </a:t>
            </a:r>
            <a:r>
              <a:rPr lang="tr-TR" dirty="0" err="1"/>
              <a:t>before</a:t>
            </a:r>
            <a:r>
              <a:rPr lang="tr-TR" dirty="0"/>
              <a:t> </a:t>
            </a:r>
            <a:r>
              <a:rPr lang="tr-TR" dirty="0" err="1"/>
              <a:t>the</a:t>
            </a:r>
            <a:r>
              <a:rPr lang="tr-TR" dirty="0"/>
              <a:t> </a:t>
            </a:r>
            <a:r>
              <a:rPr lang="tr-TR" dirty="0" err="1"/>
              <a:t>birth</a:t>
            </a:r>
            <a:r>
              <a:rPr lang="tr-TR" dirty="0"/>
              <a:t> of her </a:t>
            </a:r>
            <a:r>
              <a:rPr lang="tr-TR" dirty="0" err="1"/>
              <a:t>baby</a:t>
            </a:r>
            <a:r>
              <a:rPr lang="tr-TR" dirty="0"/>
              <a:t> can </a:t>
            </a:r>
            <a:r>
              <a:rPr lang="tr-TR" dirty="0" err="1"/>
              <a:t>help</a:t>
            </a:r>
            <a:r>
              <a:rPr lang="tr-TR" dirty="0"/>
              <a:t> </a:t>
            </a:r>
            <a:r>
              <a:rPr lang="tr-TR" dirty="0" err="1"/>
              <a:t>the</a:t>
            </a:r>
            <a:r>
              <a:rPr lang="tr-TR" dirty="0"/>
              <a:t> </a:t>
            </a:r>
            <a:r>
              <a:rPr lang="tr-TR" dirty="0" err="1"/>
              <a:t>baby’s</a:t>
            </a:r>
            <a:r>
              <a:rPr lang="tr-TR" dirty="0"/>
              <a:t> </a:t>
            </a:r>
            <a:r>
              <a:rPr lang="tr-TR" dirty="0" err="1"/>
              <a:t>heart</a:t>
            </a:r>
            <a:r>
              <a:rPr lang="tr-TR" dirty="0"/>
              <a:t> </a:t>
            </a:r>
            <a:r>
              <a:rPr lang="tr-TR" dirty="0" err="1"/>
              <a:t>develop</a:t>
            </a:r>
            <a:r>
              <a:rPr lang="tr-TR" dirty="0"/>
              <a:t> </a:t>
            </a:r>
            <a:r>
              <a:rPr lang="tr-TR" dirty="0" err="1"/>
              <a:t>healthily</a:t>
            </a:r>
            <a:r>
              <a:rPr lang="tr-TR" dirty="0"/>
              <a:t>. </a:t>
            </a:r>
            <a:r>
              <a:rPr lang="tr-TR" dirty="0" err="1"/>
              <a:t>Studies</a:t>
            </a:r>
            <a:r>
              <a:rPr lang="tr-TR" dirty="0"/>
              <a:t> </a:t>
            </a:r>
            <a:r>
              <a:rPr lang="tr-TR" dirty="0" err="1"/>
              <a:t>show</a:t>
            </a:r>
            <a:r>
              <a:rPr lang="tr-TR" dirty="0"/>
              <a:t> </a:t>
            </a:r>
            <a:r>
              <a:rPr lang="tr-TR" dirty="0" err="1"/>
              <a:t>that</a:t>
            </a:r>
            <a:r>
              <a:rPr lang="tr-TR" dirty="0"/>
              <a:t> </a:t>
            </a:r>
            <a:r>
              <a:rPr lang="tr-TR" dirty="0" err="1"/>
              <a:t>exercise</a:t>
            </a:r>
            <a:r>
              <a:rPr lang="tr-TR" dirty="0"/>
              <a:t> </a:t>
            </a:r>
            <a:r>
              <a:rPr lang="tr-TR" dirty="0" err="1"/>
              <a:t>lowers</a:t>
            </a:r>
            <a:r>
              <a:rPr lang="tr-TR" dirty="0"/>
              <a:t> </a:t>
            </a:r>
            <a:r>
              <a:rPr lang="tr-TR" dirty="0" err="1"/>
              <a:t>the</a:t>
            </a:r>
            <a:r>
              <a:rPr lang="tr-TR" dirty="0"/>
              <a:t> </a:t>
            </a:r>
            <a:r>
              <a:rPr lang="tr-TR" dirty="0" err="1"/>
              <a:t>baby’s</a:t>
            </a:r>
            <a:r>
              <a:rPr lang="tr-TR" dirty="0"/>
              <a:t> </a:t>
            </a:r>
            <a:r>
              <a:rPr lang="tr-TR" dirty="0" err="1"/>
              <a:t>heart</a:t>
            </a:r>
            <a:r>
              <a:rPr lang="tr-TR" dirty="0"/>
              <a:t> rate, </a:t>
            </a:r>
            <a:r>
              <a:rPr lang="tr-TR" dirty="0" err="1"/>
              <a:t>which</a:t>
            </a:r>
            <a:r>
              <a:rPr lang="tr-TR" dirty="0"/>
              <a:t> is an </a:t>
            </a:r>
            <a:r>
              <a:rPr lang="tr-TR" dirty="0" err="1"/>
              <a:t>indicator</a:t>
            </a:r>
            <a:r>
              <a:rPr lang="tr-TR" dirty="0"/>
              <a:t> of a </a:t>
            </a:r>
            <a:r>
              <a:rPr lang="tr-TR" dirty="0" err="1"/>
              <a:t>healthy</a:t>
            </a:r>
            <a:r>
              <a:rPr lang="tr-TR" dirty="0"/>
              <a:t> </a:t>
            </a:r>
            <a:r>
              <a:rPr lang="tr-TR" dirty="0" err="1"/>
              <a:t>heart</a:t>
            </a:r>
            <a:r>
              <a:rPr lang="tr-TR" dirty="0"/>
              <a:t>. </a:t>
            </a:r>
            <a:r>
              <a:rPr lang="tr-TR" dirty="0" err="1"/>
              <a:t>Newborn’s</a:t>
            </a:r>
            <a:r>
              <a:rPr lang="tr-TR" dirty="0"/>
              <a:t> </a:t>
            </a:r>
            <a:r>
              <a:rPr lang="tr-TR" dirty="0" err="1"/>
              <a:t>hearts</a:t>
            </a:r>
            <a:r>
              <a:rPr lang="tr-TR" dirty="0"/>
              <a:t> </a:t>
            </a:r>
            <a:r>
              <a:rPr lang="tr-TR" dirty="0" err="1"/>
              <a:t>are</a:t>
            </a:r>
            <a:r>
              <a:rPr lang="tr-TR" dirty="0"/>
              <a:t> </a:t>
            </a:r>
            <a:r>
              <a:rPr lang="tr-TR" dirty="0" err="1"/>
              <a:t>different</a:t>
            </a:r>
            <a:r>
              <a:rPr lang="tr-TR" dirty="0"/>
              <a:t> </a:t>
            </a:r>
            <a:r>
              <a:rPr lang="tr-TR" dirty="0" err="1"/>
              <a:t>from</a:t>
            </a:r>
            <a:r>
              <a:rPr lang="tr-TR" dirty="0"/>
              <a:t> </a:t>
            </a:r>
            <a:r>
              <a:rPr lang="tr-TR" dirty="0" err="1"/>
              <a:t>the</a:t>
            </a:r>
            <a:r>
              <a:rPr lang="tr-TR" dirty="0"/>
              <a:t> </a:t>
            </a:r>
            <a:r>
              <a:rPr lang="tr-TR" dirty="0" err="1"/>
              <a:t>hearts</a:t>
            </a:r>
            <a:r>
              <a:rPr lang="tr-TR" dirty="0"/>
              <a:t> of </a:t>
            </a:r>
            <a:r>
              <a:rPr lang="tr-TR" dirty="0" err="1"/>
              <a:t>still-developing</a:t>
            </a:r>
            <a:r>
              <a:rPr lang="tr-TR" dirty="0"/>
              <a:t> </a:t>
            </a:r>
            <a:r>
              <a:rPr lang="tr-TR" dirty="0" err="1"/>
              <a:t>babies</a:t>
            </a:r>
            <a:r>
              <a:rPr lang="tr-TR" dirty="0"/>
              <a:t>. </a:t>
            </a:r>
            <a:r>
              <a:rPr lang="tr-TR" dirty="0" err="1"/>
              <a:t>That</a:t>
            </a:r>
            <a:r>
              <a:rPr lang="tr-TR" dirty="0"/>
              <a:t> is </a:t>
            </a:r>
            <a:r>
              <a:rPr lang="tr-TR" dirty="0" err="1"/>
              <a:t>why</a:t>
            </a:r>
            <a:r>
              <a:rPr lang="tr-TR" dirty="0"/>
              <a:t> </a:t>
            </a:r>
            <a:r>
              <a:rPr lang="tr-TR" dirty="0" err="1"/>
              <a:t>premature</a:t>
            </a:r>
            <a:r>
              <a:rPr lang="tr-TR" dirty="0"/>
              <a:t> </a:t>
            </a:r>
            <a:r>
              <a:rPr lang="tr-TR" dirty="0" err="1"/>
              <a:t>babies</a:t>
            </a:r>
            <a:r>
              <a:rPr lang="tr-TR" dirty="0"/>
              <a:t> </a:t>
            </a:r>
            <a:r>
              <a:rPr lang="tr-TR" dirty="0" err="1"/>
              <a:t>sometimes</a:t>
            </a:r>
            <a:r>
              <a:rPr lang="tr-TR" dirty="0"/>
              <a:t> </a:t>
            </a:r>
            <a:r>
              <a:rPr lang="tr-TR" dirty="0" err="1"/>
              <a:t>have</a:t>
            </a:r>
            <a:r>
              <a:rPr lang="tr-TR" dirty="0"/>
              <a:t> </a:t>
            </a:r>
            <a:r>
              <a:rPr lang="tr-TR" dirty="0" err="1"/>
              <a:t>heart</a:t>
            </a:r>
            <a:r>
              <a:rPr lang="tr-TR" dirty="0"/>
              <a:t> </a:t>
            </a:r>
            <a:r>
              <a:rPr lang="tr-TR" dirty="0" err="1"/>
              <a:t>problems</a:t>
            </a:r>
            <a:r>
              <a:rPr lang="tr-TR" dirty="0"/>
              <a:t>. </a:t>
            </a:r>
          </a:p>
          <a:p>
            <a:endParaRPr lang="tr-TR" dirty="0" smtClean="0">
              <a:solidFill>
                <a:srgbClr val="C00000"/>
              </a:solidFill>
            </a:endParaRPr>
          </a:p>
          <a:p>
            <a:endParaRPr lang="tr-TR" smtClean="0">
              <a:solidFill>
                <a:srgbClr val="C00000"/>
              </a:solidFill>
            </a:endParaRPr>
          </a:p>
          <a:p>
            <a:r>
              <a:rPr lang="tr-TR" dirty="0" err="1" smtClean="0">
                <a:solidFill>
                  <a:srgbClr val="C00000"/>
                </a:solidFill>
              </a:rPr>
              <a:t>Toddlers</a:t>
            </a:r>
            <a:endParaRPr lang="tr-TR" dirty="0">
              <a:solidFill>
                <a:srgbClr val="C00000"/>
              </a:solidFill>
            </a:endParaRPr>
          </a:p>
          <a:p>
            <a:r>
              <a:rPr lang="tr-TR" dirty="0" err="1"/>
              <a:t>Serving</a:t>
            </a:r>
            <a:r>
              <a:rPr lang="tr-TR" dirty="0"/>
              <a:t> </a:t>
            </a:r>
            <a:r>
              <a:rPr lang="tr-TR" dirty="0" err="1"/>
              <a:t>your</a:t>
            </a:r>
            <a:r>
              <a:rPr lang="tr-TR" dirty="0"/>
              <a:t> </a:t>
            </a:r>
            <a:r>
              <a:rPr lang="tr-TR" dirty="0" err="1"/>
              <a:t>growing</a:t>
            </a:r>
            <a:r>
              <a:rPr lang="tr-TR" dirty="0"/>
              <a:t> </a:t>
            </a:r>
            <a:r>
              <a:rPr lang="tr-TR" dirty="0" err="1"/>
              <a:t>toddlers</a:t>
            </a:r>
            <a:r>
              <a:rPr lang="tr-TR" dirty="0"/>
              <a:t> </a:t>
            </a:r>
            <a:r>
              <a:rPr lang="tr-TR" dirty="0" err="1"/>
              <a:t>healthy</a:t>
            </a:r>
            <a:r>
              <a:rPr lang="tr-TR" dirty="0"/>
              <a:t>, </a:t>
            </a:r>
            <a:r>
              <a:rPr lang="tr-TR" dirty="0" err="1"/>
              <a:t>filling</a:t>
            </a:r>
            <a:r>
              <a:rPr lang="tr-TR" dirty="0"/>
              <a:t> </a:t>
            </a:r>
            <a:r>
              <a:rPr lang="tr-TR" dirty="0" err="1"/>
              <a:t>foods</a:t>
            </a:r>
            <a:r>
              <a:rPr lang="tr-TR" dirty="0"/>
              <a:t> </a:t>
            </a:r>
            <a:r>
              <a:rPr lang="tr-TR" dirty="0" err="1"/>
              <a:t>will</a:t>
            </a:r>
            <a:r>
              <a:rPr lang="tr-TR" dirty="0"/>
              <a:t> </a:t>
            </a:r>
            <a:r>
              <a:rPr lang="tr-TR" dirty="0" err="1"/>
              <a:t>help</a:t>
            </a:r>
            <a:r>
              <a:rPr lang="tr-TR" dirty="0"/>
              <a:t> </a:t>
            </a:r>
            <a:r>
              <a:rPr lang="tr-TR" dirty="0" err="1"/>
              <a:t>them</a:t>
            </a:r>
            <a:r>
              <a:rPr lang="tr-TR" dirty="0"/>
              <a:t> </a:t>
            </a:r>
            <a:r>
              <a:rPr lang="tr-TR" dirty="0" err="1"/>
              <a:t>grow</a:t>
            </a:r>
            <a:r>
              <a:rPr lang="tr-TR" dirty="0"/>
              <a:t> </a:t>
            </a:r>
            <a:r>
              <a:rPr lang="tr-TR" dirty="0" err="1"/>
              <a:t>into</a:t>
            </a:r>
            <a:r>
              <a:rPr lang="tr-TR" dirty="0"/>
              <a:t> </a:t>
            </a:r>
            <a:r>
              <a:rPr lang="tr-TR" dirty="0" err="1"/>
              <a:t>healthy</a:t>
            </a:r>
            <a:r>
              <a:rPr lang="tr-TR" dirty="0"/>
              <a:t> </a:t>
            </a:r>
            <a:r>
              <a:rPr lang="tr-TR" dirty="0" err="1"/>
              <a:t>kids</a:t>
            </a:r>
            <a:r>
              <a:rPr lang="tr-TR" dirty="0"/>
              <a:t>. As a </a:t>
            </a:r>
            <a:r>
              <a:rPr lang="tr-TR" dirty="0" err="1"/>
              <a:t>parent</a:t>
            </a:r>
            <a:r>
              <a:rPr lang="tr-TR" dirty="0"/>
              <a:t>, </a:t>
            </a:r>
            <a:r>
              <a:rPr lang="tr-TR" dirty="0" err="1"/>
              <a:t>you</a:t>
            </a:r>
            <a:r>
              <a:rPr lang="tr-TR" dirty="0"/>
              <a:t> </a:t>
            </a:r>
            <a:r>
              <a:rPr lang="tr-TR" dirty="0" err="1"/>
              <a:t>get</a:t>
            </a:r>
            <a:r>
              <a:rPr lang="tr-TR" dirty="0"/>
              <a:t> </a:t>
            </a:r>
            <a:r>
              <a:rPr lang="tr-TR" dirty="0" err="1"/>
              <a:t>to</a:t>
            </a:r>
            <a:r>
              <a:rPr lang="tr-TR" dirty="0"/>
              <a:t> </a:t>
            </a:r>
            <a:r>
              <a:rPr lang="tr-TR" dirty="0" err="1"/>
              <a:t>decide</a:t>
            </a:r>
            <a:r>
              <a:rPr lang="tr-TR" dirty="0"/>
              <a:t> </a:t>
            </a:r>
            <a:r>
              <a:rPr lang="tr-TR" dirty="0" err="1"/>
              <a:t>what</a:t>
            </a:r>
            <a:r>
              <a:rPr lang="tr-TR" dirty="0"/>
              <a:t> </a:t>
            </a:r>
            <a:r>
              <a:rPr lang="tr-TR" dirty="0" err="1"/>
              <a:t>your</a:t>
            </a:r>
            <a:r>
              <a:rPr lang="tr-TR" dirty="0"/>
              <a:t> </a:t>
            </a:r>
            <a:r>
              <a:rPr lang="tr-TR" dirty="0" err="1"/>
              <a:t>child</a:t>
            </a:r>
            <a:r>
              <a:rPr lang="tr-TR" dirty="0"/>
              <a:t> </a:t>
            </a:r>
            <a:r>
              <a:rPr lang="tr-TR" dirty="0" err="1"/>
              <a:t>eats</a:t>
            </a:r>
            <a:r>
              <a:rPr lang="tr-TR" dirty="0"/>
              <a:t>, </a:t>
            </a:r>
            <a:r>
              <a:rPr lang="tr-TR" dirty="0" err="1"/>
              <a:t>so</a:t>
            </a:r>
            <a:r>
              <a:rPr lang="tr-TR" dirty="0"/>
              <a:t> </a:t>
            </a:r>
            <a:r>
              <a:rPr lang="tr-TR" dirty="0" err="1"/>
              <a:t>now</a:t>
            </a:r>
            <a:r>
              <a:rPr lang="tr-TR" dirty="0"/>
              <a:t> is a </a:t>
            </a:r>
            <a:r>
              <a:rPr lang="tr-TR" dirty="0" err="1"/>
              <a:t>good</a:t>
            </a:r>
            <a:r>
              <a:rPr lang="tr-TR" dirty="0"/>
              <a:t> time </a:t>
            </a:r>
            <a:r>
              <a:rPr lang="tr-TR" dirty="0" err="1"/>
              <a:t>to</a:t>
            </a:r>
            <a:r>
              <a:rPr lang="tr-TR" dirty="0"/>
              <a:t> </a:t>
            </a:r>
            <a:r>
              <a:rPr lang="tr-TR" dirty="0" err="1"/>
              <a:t>find</a:t>
            </a:r>
            <a:r>
              <a:rPr lang="tr-TR" dirty="0"/>
              <a:t> </a:t>
            </a:r>
            <a:r>
              <a:rPr lang="tr-TR" dirty="0" err="1"/>
              <a:t>out</a:t>
            </a:r>
            <a:r>
              <a:rPr lang="tr-TR" dirty="0"/>
              <a:t> </a:t>
            </a:r>
            <a:r>
              <a:rPr lang="tr-TR" dirty="0" err="1"/>
              <a:t>what</a:t>
            </a:r>
            <a:r>
              <a:rPr lang="tr-TR" dirty="0"/>
              <a:t> </a:t>
            </a:r>
            <a:r>
              <a:rPr lang="tr-TR" dirty="0" err="1"/>
              <a:t>fruits</a:t>
            </a:r>
            <a:r>
              <a:rPr lang="tr-TR" dirty="0"/>
              <a:t> </a:t>
            </a:r>
            <a:r>
              <a:rPr lang="tr-TR" dirty="0" err="1"/>
              <a:t>and</a:t>
            </a:r>
            <a:r>
              <a:rPr lang="tr-TR" dirty="0"/>
              <a:t> </a:t>
            </a:r>
            <a:r>
              <a:rPr lang="tr-TR" dirty="0" err="1"/>
              <a:t>veggies</a:t>
            </a:r>
            <a:r>
              <a:rPr lang="tr-TR" dirty="0"/>
              <a:t> </a:t>
            </a:r>
            <a:r>
              <a:rPr lang="tr-TR" dirty="0" err="1"/>
              <a:t>they</a:t>
            </a:r>
            <a:r>
              <a:rPr lang="tr-TR" dirty="0"/>
              <a:t> </a:t>
            </a:r>
            <a:r>
              <a:rPr lang="tr-TR" dirty="0" err="1"/>
              <a:t>like</a:t>
            </a:r>
            <a:r>
              <a:rPr lang="tr-TR" dirty="0"/>
              <a:t> </a:t>
            </a:r>
            <a:r>
              <a:rPr lang="tr-TR" dirty="0" err="1"/>
              <a:t>by</a:t>
            </a:r>
            <a:r>
              <a:rPr lang="tr-TR" dirty="0"/>
              <a:t> </a:t>
            </a:r>
            <a:r>
              <a:rPr lang="tr-TR" dirty="0" err="1"/>
              <a:t>exposing</a:t>
            </a:r>
            <a:r>
              <a:rPr lang="tr-TR" dirty="0"/>
              <a:t> </a:t>
            </a:r>
            <a:r>
              <a:rPr lang="tr-TR" dirty="0" err="1"/>
              <a:t>them</a:t>
            </a:r>
            <a:r>
              <a:rPr lang="tr-TR" dirty="0"/>
              <a:t> </a:t>
            </a:r>
            <a:r>
              <a:rPr lang="tr-TR" dirty="0" err="1"/>
              <a:t>to</a:t>
            </a:r>
            <a:r>
              <a:rPr lang="tr-TR" dirty="0"/>
              <a:t> </a:t>
            </a:r>
            <a:r>
              <a:rPr lang="tr-TR" dirty="0" err="1"/>
              <a:t>lots</a:t>
            </a:r>
            <a:r>
              <a:rPr lang="tr-TR" dirty="0"/>
              <a:t> of </a:t>
            </a:r>
            <a:r>
              <a:rPr lang="tr-TR" dirty="0" err="1"/>
              <a:t>different</a:t>
            </a:r>
            <a:r>
              <a:rPr lang="tr-TR" dirty="0"/>
              <a:t> </a:t>
            </a:r>
            <a:r>
              <a:rPr lang="tr-TR" dirty="0" err="1"/>
              <a:t>healthy</a:t>
            </a:r>
            <a:r>
              <a:rPr lang="tr-TR" dirty="0"/>
              <a:t> </a:t>
            </a:r>
            <a:r>
              <a:rPr lang="tr-TR" dirty="0" err="1"/>
              <a:t>options</a:t>
            </a:r>
            <a:r>
              <a:rPr lang="tr-TR" dirty="0"/>
              <a:t>. </a:t>
            </a:r>
          </a:p>
          <a:p>
            <a:endParaRPr lang="tr-TR" dirty="0" smtClean="0">
              <a:solidFill>
                <a:srgbClr val="C00000"/>
              </a:solidFill>
            </a:endParaRPr>
          </a:p>
          <a:p>
            <a:endParaRPr lang="tr-TR" dirty="0" smtClean="0">
              <a:solidFill>
                <a:srgbClr val="C00000"/>
              </a:solidFill>
            </a:endParaRPr>
          </a:p>
          <a:p>
            <a:r>
              <a:rPr lang="tr-TR" dirty="0" err="1" smtClean="0">
                <a:solidFill>
                  <a:srgbClr val="C00000"/>
                </a:solidFill>
              </a:rPr>
              <a:t>Children</a:t>
            </a:r>
            <a:endParaRPr lang="tr-TR" dirty="0">
              <a:solidFill>
                <a:srgbClr val="C00000"/>
              </a:solidFill>
            </a:endParaRPr>
          </a:p>
          <a:p>
            <a:r>
              <a:rPr lang="tr-TR" dirty="0"/>
              <a:t>A </a:t>
            </a:r>
            <a:r>
              <a:rPr lang="tr-TR" dirty="0" err="1"/>
              <a:t>child’s</a:t>
            </a:r>
            <a:r>
              <a:rPr lang="tr-TR" dirty="0"/>
              <a:t> </a:t>
            </a:r>
            <a:r>
              <a:rPr lang="tr-TR" dirty="0" err="1"/>
              <a:t>heart</a:t>
            </a:r>
            <a:r>
              <a:rPr lang="tr-TR" dirty="0"/>
              <a:t> is </a:t>
            </a:r>
            <a:r>
              <a:rPr lang="tr-TR" dirty="0" err="1"/>
              <a:t>the</a:t>
            </a:r>
            <a:r>
              <a:rPr lang="tr-TR" dirty="0"/>
              <a:t> size of a </a:t>
            </a:r>
            <a:r>
              <a:rPr lang="tr-TR" dirty="0" err="1"/>
              <a:t>clenched</a:t>
            </a:r>
            <a:r>
              <a:rPr lang="tr-TR" dirty="0"/>
              <a:t> </a:t>
            </a:r>
            <a:r>
              <a:rPr lang="tr-TR" dirty="0" err="1"/>
              <a:t>fist</a:t>
            </a:r>
            <a:r>
              <a:rPr lang="tr-TR" dirty="0"/>
              <a:t>. He </a:t>
            </a:r>
            <a:r>
              <a:rPr lang="tr-TR" dirty="0" err="1"/>
              <a:t>or</a:t>
            </a:r>
            <a:r>
              <a:rPr lang="tr-TR" dirty="0"/>
              <a:t> </a:t>
            </a:r>
            <a:r>
              <a:rPr lang="tr-TR" dirty="0" err="1"/>
              <a:t>she</a:t>
            </a:r>
            <a:r>
              <a:rPr lang="tr-TR" dirty="0"/>
              <a:t> is </a:t>
            </a:r>
            <a:r>
              <a:rPr lang="tr-TR" dirty="0" err="1"/>
              <a:t>still</a:t>
            </a:r>
            <a:r>
              <a:rPr lang="tr-TR" dirty="0"/>
              <a:t> </a:t>
            </a:r>
            <a:r>
              <a:rPr lang="tr-TR" dirty="0" err="1"/>
              <a:t>growing</a:t>
            </a:r>
            <a:r>
              <a:rPr lang="tr-TR" dirty="0"/>
              <a:t> </a:t>
            </a:r>
            <a:r>
              <a:rPr lang="tr-TR" dirty="0" err="1"/>
              <a:t>and</a:t>
            </a:r>
            <a:r>
              <a:rPr lang="tr-TR" dirty="0"/>
              <a:t> </a:t>
            </a:r>
            <a:r>
              <a:rPr lang="tr-TR" dirty="0" err="1"/>
              <a:t>learning</a:t>
            </a:r>
            <a:r>
              <a:rPr lang="tr-TR" dirty="0"/>
              <a:t>, but </a:t>
            </a:r>
            <a:r>
              <a:rPr lang="tr-TR" dirty="0" err="1"/>
              <a:t>the</a:t>
            </a:r>
            <a:r>
              <a:rPr lang="tr-TR" dirty="0"/>
              <a:t> </a:t>
            </a:r>
            <a:r>
              <a:rPr lang="tr-TR" dirty="0" err="1"/>
              <a:t>routines</a:t>
            </a:r>
            <a:r>
              <a:rPr lang="tr-TR" dirty="0"/>
              <a:t> </a:t>
            </a:r>
            <a:r>
              <a:rPr lang="tr-TR" dirty="0" err="1"/>
              <a:t>and</a:t>
            </a:r>
            <a:r>
              <a:rPr lang="tr-TR" dirty="0"/>
              <a:t> </a:t>
            </a:r>
            <a:r>
              <a:rPr lang="tr-TR" dirty="0" err="1"/>
              <a:t>skills</a:t>
            </a:r>
            <a:r>
              <a:rPr lang="tr-TR" dirty="0"/>
              <a:t> </a:t>
            </a:r>
            <a:r>
              <a:rPr lang="tr-TR" dirty="0" err="1"/>
              <a:t>learned</a:t>
            </a:r>
            <a:r>
              <a:rPr lang="tr-TR" dirty="0"/>
              <a:t> </a:t>
            </a:r>
            <a:r>
              <a:rPr lang="tr-TR" dirty="0" err="1"/>
              <a:t>now</a:t>
            </a:r>
            <a:r>
              <a:rPr lang="tr-TR" dirty="0"/>
              <a:t> </a:t>
            </a:r>
            <a:r>
              <a:rPr lang="tr-TR" dirty="0" err="1"/>
              <a:t>will</a:t>
            </a:r>
            <a:r>
              <a:rPr lang="tr-TR" dirty="0"/>
              <a:t> </a:t>
            </a:r>
            <a:r>
              <a:rPr lang="tr-TR" dirty="0" err="1"/>
              <a:t>help</a:t>
            </a:r>
            <a:r>
              <a:rPr lang="tr-TR" dirty="0"/>
              <a:t> </a:t>
            </a:r>
            <a:r>
              <a:rPr lang="tr-TR" dirty="0" err="1"/>
              <a:t>later</a:t>
            </a:r>
            <a:r>
              <a:rPr lang="tr-TR" dirty="0"/>
              <a:t> in life. </a:t>
            </a:r>
            <a:r>
              <a:rPr lang="tr-TR" dirty="0" err="1"/>
              <a:t>The</a:t>
            </a:r>
            <a:r>
              <a:rPr lang="tr-TR" dirty="0"/>
              <a:t> </a:t>
            </a:r>
            <a:r>
              <a:rPr lang="tr-TR" dirty="0" err="1"/>
              <a:t>American</a:t>
            </a:r>
            <a:r>
              <a:rPr lang="tr-TR" dirty="0"/>
              <a:t> </a:t>
            </a:r>
            <a:r>
              <a:rPr lang="tr-TR" dirty="0" err="1"/>
              <a:t>Heart</a:t>
            </a:r>
            <a:r>
              <a:rPr lang="tr-TR" dirty="0"/>
              <a:t> </a:t>
            </a:r>
            <a:r>
              <a:rPr lang="tr-TR" dirty="0" err="1"/>
              <a:t>Association</a:t>
            </a:r>
            <a:r>
              <a:rPr lang="tr-TR" dirty="0"/>
              <a:t> </a:t>
            </a:r>
            <a:r>
              <a:rPr lang="tr-TR" dirty="0" err="1"/>
              <a:t>recommends</a:t>
            </a:r>
            <a:r>
              <a:rPr lang="tr-TR" dirty="0"/>
              <a:t> </a:t>
            </a:r>
            <a:r>
              <a:rPr lang="tr-TR" dirty="0" err="1"/>
              <a:t>that</a:t>
            </a:r>
            <a:r>
              <a:rPr lang="tr-TR" dirty="0"/>
              <a:t> </a:t>
            </a:r>
            <a:r>
              <a:rPr lang="tr-TR" dirty="0" err="1"/>
              <a:t>parents</a:t>
            </a:r>
            <a:r>
              <a:rPr lang="tr-TR" dirty="0"/>
              <a:t> </a:t>
            </a:r>
            <a:r>
              <a:rPr lang="tr-TR" dirty="0" err="1"/>
              <a:t>teach</a:t>
            </a:r>
            <a:r>
              <a:rPr lang="tr-TR" dirty="0"/>
              <a:t> </a:t>
            </a:r>
            <a:r>
              <a:rPr lang="tr-TR" dirty="0" err="1"/>
              <a:t>their</a:t>
            </a:r>
            <a:r>
              <a:rPr lang="tr-TR" dirty="0"/>
              <a:t> </a:t>
            </a:r>
            <a:r>
              <a:rPr lang="tr-TR" dirty="0" err="1"/>
              <a:t>kids</a:t>
            </a:r>
            <a:r>
              <a:rPr lang="tr-TR" dirty="0"/>
              <a:t> </a:t>
            </a:r>
            <a:r>
              <a:rPr lang="tr-TR" dirty="0" err="1"/>
              <a:t>about</a:t>
            </a:r>
            <a:r>
              <a:rPr lang="tr-TR" dirty="0"/>
              <a:t> </a:t>
            </a:r>
            <a:r>
              <a:rPr lang="tr-TR" u="sng" dirty="0">
                <a:hlinkClick r:id="rId2"/>
              </a:rPr>
              <a:t>seven </a:t>
            </a:r>
            <a:r>
              <a:rPr lang="tr-TR" u="sng" dirty="0" err="1">
                <a:hlinkClick r:id="rId2"/>
              </a:rPr>
              <a:t>steps</a:t>
            </a:r>
            <a:r>
              <a:rPr lang="tr-TR" dirty="0"/>
              <a:t> </a:t>
            </a:r>
            <a:r>
              <a:rPr lang="tr-TR" dirty="0" err="1"/>
              <a:t>they</a:t>
            </a:r>
            <a:r>
              <a:rPr lang="tr-TR" dirty="0"/>
              <a:t> can </a:t>
            </a:r>
            <a:r>
              <a:rPr lang="tr-TR" dirty="0" err="1"/>
              <a:t>take</a:t>
            </a:r>
            <a:r>
              <a:rPr lang="tr-TR" dirty="0"/>
              <a:t> </a:t>
            </a:r>
            <a:r>
              <a:rPr lang="tr-TR" dirty="0" err="1"/>
              <a:t>to</a:t>
            </a:r>
            <a:r>
              <a:rPr lang="tr-TR" dirty="0"/>
              <a:t> </a:t>
            </a:r>
            <a:r>
              <a:rPr lang="tr-TR" dirty="0" err="1"/>
              <a:t>lead</a:t>
            </a:r>
            <a:r>
              <a:rPr lang="tr-TR" dirty="0"/>
              <a:t> a </a:t>
            </a:r>
            <a:r>
              <a:rPr lang="tr-TR" dirty="0" err="1"/>
              <a:t>healthier</a:t>
            </a:r>
            <a:r>
              <a:rPr lang="tr-TR" dirty="0"/>
              <a:t> life </a:t>
            </a:r>
            <a:r>
              <a:rPr lang="tr-TR" dirty="0" err="1"/>
              <a:t>and</a:t>
            </a:r>
            <a:r>
              <a:rPr lang="tr-TR" dirty="0"/>
              <a:t> </a:t>
            </a:r>
            <a:r>
              <a:rPr lang="tr-TR" dirty="0" err="1"/>
              <a:t>ultimately</a:t>
            </a:r>
            <a:r>
              <a:rPr lang="tr-TR" dirty="0"/>
              <a:t> </a:t>
            </a:r>
            <a:r>
              <a:rPr lang="tr-TR" dirty="0" err="1"/>
              <a:t>prevent</a:t>
            </a:r>
            <a:r>
              <a:rPr lang="tr-TR" dirty="0"/>
              <a:t> </a:t>
            </a:r>
            <a:r>
              <a:rPr lang="tr-TR" dirty="0" err="1"/>
              <a:t>heart</a:t>
            </a:r>
            <a:r>
              <a:rPr lang="tr-TR" dirty="0"/>
              <a:t> </a:t>
            </a:r>
            <a:r>
              <a:rPr lang="tr-TR" dirty="0" err="1"/>
              <a:t>and</a:t>
            </a:r>
            <a:r>
              <a:rPr lang="tr-TR" dirty="0"/>
              <a:t> </a:t>
            </a:r>
            <a:r>
              <a:rPr lang="tr-TR" dirty="0" err="1"/>
              <a:t>vascular</a:t>
            </a:r>
            <a:r>
              <a:rPr lang="tr-TR" dirty="0"/>
              <a:t> </a:t>
            </a:r>
            <a:r>
              <a:rPr lang="tr-TR" dirty="0" err="1"/>
              <a:t>problems</a:t>
            </a:r>
            <a:r>
              <a:rPr lang="tr-TR" dirty="0"/>
              <a:t> </a:t>
            </a:r>
            <a:r>
              <a:rPr lang="tr-TR" dirty="0" err="1"/>
              <a:t>later</a:t>
            </a:r>
            <a:r>
              <a:rPr lang="tr-TR" dirty="0"/>
              <a:t> in life. </a:t>
            </a:r>
            <a:r>
              <a:rPr lang="tr-TR" dirty="0" err="1"/>
              <a:t>These</a:t>
            </a:r>
            <a:r>
              <a:rPr lang="tr-TR" dirty="0"/>
              <a:t> </a:t>
            </a:r>
            <a:r>
              <a:rPr lang="tr-TR" dirty="0" err="1"/>
              <a:t>tips</a:t>
            </a:r>
            <a:r>
              <a:rPr lang="tr-TR" dirty="0"/>
              <a:t> </a:t>
            </a:r>
            <a:r>
              <a:rPr lang="tr-TR" dirty="0" err="1"/>
              <a:t>include</a:t>
            </a:r>
            <a:r>
              <a:rPr lang="tr-TR" dirty="0"/>
              <a:t> </a:t>
            </a:r>
            <a:r>
              <a:rPr lang="tr-TR" dirty="0" err="1"/>
              <a:t>playing</a:t>
            </a:r>
            <a:r>
              <a:rPr lang="tr-TR" dirty="0"/>
              <a:t> </a:t>
            </a:r>
            <a:r>
              <a:rPr lang="tr-TR" dirty="0" err="1"/>
              <a:t>every</a:t>
            </a:r>
            <a:r>
              <a:rPr lang="tr-TR" dirty="0"/>
              <a:t> </a:t>
            </a:r>
            <a:r>
              <a:rPr lang="tr-TR" dirty="0" err="1"/>
              <a:t>day</a:t>
            </a:r>
            <a:r>
              <a:rPr lang="tr-TR" dirty="0"/>
              <a:t> </a:t>
            </a:r>
            <a:r>
              <a:rPr lang="tr-TR" dirty="0" err="1"/>
              <a:t>for</a:t>
            </a:r>
            <a:r>
              <a:rPr lang="tr-TR" dirty="0"/>
              <a:t> </a:t>
            </a:r>
            <a:r>
              <a:rPr lang="tr-TR" dirty="0" err="1"/>
              <a:t>physical</a:t>
            </a:r>
            <a:r>
              <a:rPr lang="tr-TR" dirty="0"/>
              <a:t> </a:t>
            </a:r>
            <a:r>
              <a:rPr lang="tr-TR" dirty="0" err="1"/>
              <a:t>exercise</a:t>
            </a:r>
            <a:r>
              <a:rPr lang="tr-TR" dirty="0"/>
              <a:t>, </a:t>
            </a:r>
            <a:r>
              <a:rPr lang="tr-TR" dirty="0" err="1"/>
              <a:t>keeping</a:t>
            </a:r>
            <a:r>
              <a:rPr lang="tr-TR" dirty="0"/>
              <a:t> a </a:t>
            </a:r>
            <a:r>
              <a:rPr lang="tr-TR" dirty="0" err="1"/>
              <a:t>healthy</a:t>
            </a:r>
            <a:r>
              <a:rPr lang="tr-TR" dirty="0"/>
              <a:t> </a:t>
            </a:r>
            <a:r>
              <a:rPr lang="tr-TR" dirty="0" err="1"/>
              <a:t>weight</a:t>
            </a:r>
            <a:r>
              <a:rPr lang="tr-TR" dirty="0"/>
              <a:t> </a:t>
            </a:r>
            <a:r>
              <a:rPr lang="tr-TR" dirty="0" err="1"/>
              <a:t>and</a:t>
            </a:r>
            <a:r>
              <a:rPr lang="tr-TR" dirty="0"/>
              <a:t> </a:t>
            </a:r>
            <a:r>
              <a:rPr lang="tr-TR" dirty="0" err="1"/>
              <a:t>having</a:t>
            </a:r>
            <a:r>
              <a:rPr lang="tr-TR" dirty="0"/>
              <a:t> </a:t>
            </a:r>
            <a:r>
              <a:rPr lang="tr-TR" dirty="0" err="1"/>
              <a:t>proper</a:t>
            </a:r>
            <a:r>
              <a:rPr lang="tr-TR" dirty="0"/>
              <a:t> </a:t>
            </a:r>
            <a:r>
              <a:rPr lang="tr-TR" dirty="0" err="1"/>
              <a:t>blood</a:t>
            </a:r>
            <a:r>
              <a:rPr lang="tr-TR" dirty="0"/>
              <a:t> </a:t>
            </a:r>
            <a:r>
              <a:rPr lang="tr-TR" dirty="0" err="1"/>
              <a:t>pressure</a:t>
            </a:r>
            <a:r>
              <a:rPr lang="tr-TR" dirty="0"/>
              <a:t>. </a:t>
            </a:r>
            <a:r>
              <a:rPr lang="tr-TR" dirty="0" err="1"/>
              <a:t>It</a:t>
            </a:r>
            <a:r>
              <a:rPr lang="tr-TR" dirty="0"/>
              <a:t> is </a:t>
            </a:r>
            <a:r>
              <a:rPr lang="tr-TR" dirty="0" err="1"/>
              <a:t>also</a:t>
            </a:r>
            <a:r>
              <a:rPr lang="tr-TR" dirty="0"/>
              <a:t> </a:t>
            </a:r>
            <a:r>
              <a:rPr lang="tr-TR" dirty="0" err="1"/>
              <a:t>important</a:t>
            </a:r>
            <a:r>
              <a:rPr lang="tr-TR" dirty="0"/>
              <a:t> </a:t>
            </a:r>
            <a:r>
              <a:rPr lang="tr-TR" dirty="0" err="1"/>
              <a:t>to</a:t>
            </a:r>
            <a:r>
              <a:rPr lang="tr-TR" dirty="0"/>
              <a:t> </a:t>
            </a:r>
            <a:r>
              <a:rPr lang="tr-TR" dirty="0" err="1"/>
              <a:t>learn</a:t>
            </a:r>
            <a:r>
              <a:rPr lang="tr-TR" dirty="0"/>
              <a:t> </a:t>
            </a:r>
            <a:r>
              <a:rPr lang="tr-TR" dirty="0" err="1"/>
              <a:t>about</a:t>
            </a:r>
            <a:r>
              <a:rPr lang="tr-TR" dirty="0"/>
              <a:t> </a:t>
            </a:r>
            <a:r>
              <a:rPr lang="tr-TR" dirty="0" err="1"/>
              <a:t>cholesterol</a:t>
            </a:r>
            <a:r>
              <a:rPr lang="tr-TR" dirty="0"/>
              <a:t>, </a:t>
            </a:r>
            <a:r>
              <a:rPr lang="tr-TR" dirty="0" err="1"/>
              <a:t>why</a:t>
            </a:r>
            <a:r>
              <a:rPr lang="tr-TR" dirty="0"/>
              <a:t> </a:t>
            </a:r>
            <a:r>
              <a:rPr lang="tr-TR" dirty="0" err="1"/>
              <a:t>smoking</a:t>
            </a:r>
            <a:r>
              <a:rPr lang="tr-TR" dirty="0"/>
              <a:t> is </a:t>
            </a:r>
            <a:r>
              <a:rPr lang="tr-TR" dirty="0" err="1"/>
              <a:t>bad</a:t>
            </a:r>
            <a:r>
              <a:rPr lang="tr-TR" dirty="0"/>
              <a:t>, </a:t>
            </a:r>
            <a:r>
              <a:rPr lang="tr-TR" dirty="0" err="1"/>
              <a:t>eating</a:t>
            </a:r>
            <a:r>
              <a:rPr lang="tr-TR" dirty="0"/>
              <a:t> a </a:t>
            </a:r>
            <a:r>
              <a:rPr lang="tr-TR" dirty="0" err="1"/>
              <a:t>well-balanced</a:t>
            </a:r>
            <a:r>
              <a:rPr lang="tr-TR" dirty="0"/>
              <a:t> </a:t>
            </a:r>
            <a:r>
              <a:rPr lang="tr-TR" dirty="0" err="1"/>
              <a:t>diet</a:t>
            </a:r>
            <a:r>
              <a:rPr lang="tr-TR" dirty="0"/>
              <a:t>, </a:t>
            </a:r>
            <a:r>
              <a:rPr lang="tr-TR" dirty="0" err="1"/>
              <a:t>and</a:t>
            </a:r>
            <a:r>
              <a:rPr lang="tr-TR" dirty="0"/>
              <a:t> </a:t>
            </a:r>
            <a:r>
              <a:rPr lang="tr-TR" dirty="0" err="1"/>
              <a:t>about</a:t>
            </a:r>
            <a:r>
              <a:rPr lang="tr-TR" dirty="0"/>
              <a:t> </a:t>
            </a:r>
            <a:r>
              <a:rPr lang="tr-TR" dirty="0" err="1"/>
              <a:t>blood</a:t>
            </a:r>
            <a:r>
              <a:rPr lang="tr-TR" dirty="0"/>
              <a:t> </a:t>
            </a:r>
            <a:r>
              <a:rPr lang="tr-TR" dirty="0" err="1"/>
              <a:t>sugar</a:t>
            </a:r>
            <a:r>
              <a:rPr lang="tr-TR" dirty="0"/>
              <a:t> </a:t>
            </a:r>
            <a:r>
              <a:rPr lang="tr-TR" dirty="0" err="1"/>
              <a:t>and</a:t>
            </a:r>
            <a:r>
              <a:rPr lang="tr-TR" dirty="0"/>
              <a:t> </a:t>
            </a:r>
            <a:r>
              <a:rPr lang="tr-TR" dirty="0" err="1"/>
              <a:t>diabetes</a:t>
            </a:r>
            <a:r>
              <a:rPr lang="tr-TR" dirty="0"/>
              <a:t>. </a:t>
            </a:r>
          </a:p>
        </p:txBody>
      </p:sp>
    </p:spTree>
    <p:extLst>
      <p:ext uri="{BB962C8B-B14F-4D97-AF65-F5344CB8AC3E}">
        <p14:creationId xmlns:p14="http://schemas.microsoft.com/office/powerpoint/2010/main" val="32174851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461818" y="849745"/>
            <a:ext cx="11185237" cy="6186309"/>
          </a:xfrm>
          <a:prstGeom prst="rect">
            <a:avLst/>
          </a:prstGeom>
          <a:noFill/>
        </p:spPr>
        <p:txBody>
          <a:bodyPr wrap="square" rtlCol="0">
            <a:spAutoFit/>
          </a:bodyPr>
          <a:lstStyle/>
          <a:p>
            <a:r>
              <a:rPr lang="en-US" dirty="0" smtClean="0">
                <a:solidFill>
                  <a:srgbClr val="C00000"/>
                </a:solidFill>
              </a:rPr>
              <a:t>Teenagers</a:t>
            </a:r>
          </a:p>
          <a:p>
            <a:r>
              <a:rPr lang="en-US" dirty="0" smtClean="0"/>
              <a:t>The teen years are an important time for growth and development. Changes happen not only physically, but also emotionally and socially. Teenagers begin to try new things, some which can damage their health in the long run. Smoking is a major factor in heart health, and about  </a:t>
            </a:r>
            <a:r>
              <a:rPr lang="en-US" u="sng" dirty="0" smtClean="0">
                <a:hlinkClick r:id="rId2"/>
              </a:rPr>
              <a:t>68 percent of adults who smoke started around the age of 18</a:t>
            </a:r>
            <a:r>
              <a:rPr lang="en-US" dirty="0" smtClean="0"/>
              <a:t>,  according to the American Heart Association. Statistically, 3,900 teenagers under the age of 18 try their first cigarette every day. The most important aspect of this is parental guidance and talking to kids and teens about the dangers of smoking.</a:t>
            </a:r>
          </a:p>
          <a:p>
            <a:endParaRPr lang="tr-TR" dirty="0"/>
          </a:p>
          <a:p>
            <a:r>
              <a:rPr lang="tr-TR" dirty="0" err="1" smtClean="0">
                <a:solidFill>
                  <a:srgbClr val="C00000"/>
                </a:solidFill>
              </a:rPr>
              <a:t>Healthy</a:t>
            </a:r>
            <a:r>
              <a:rPr lang="tr-TR" dirty="0" smtClean="0">
                <a:solidFill>
                  <a:srgbClr val="C00000"/>
                </a:solidFill>
              </a:rPr>
              <a:t> </a:t>
            </a:r>
            <a:r>
              <a:rPr lang="tr-TR" dirty="0" err="1">
                <a:solidFill>
                  <a:srgbClr val="C00000"/>
                </a:solidFill>
              </a:rPr>
              <a:t>Teenager</a:t>
            </a:r>
            <a:endParaRPr lang="tr-TR" dirty="0">
              <a:solidFill>
                <a:srgbClr val="C00000"/>
              </a:solidFill>
            </a:endParaRPr>
          </a:p>
          <a:p>
            <a:r>
              <a:rPr lang="tr-TR" dirty="0" err="1"/>
              <a:t>Non-smoker</a:t>
            </a:r>
            <a:endParaRPr lang="tr-TR" dirty="0"/>
          </a:p>
          <a:p>
            <a:r>
              <a:rPr lang="tr-TR" dirty="0" err="1"/>
              <a:t>Eats</a:t>
            </a:r>
            <a:r>
              <a:rPr lang="tr-TR" dirty="0"/>
              <a:t> a </a:t>
            </a:r>
            <a:r>
              <a:rPr lang="tr-TR" dirty="0" err="1"/>
              <a:t>well-balanced</a:t>
            </a:r>
            <a:r>
              <a:rPr lang="tr-TR" dirty="0"/>
              <a:t> </a:t>
            </a:r>
            <a:r>
              <a:rPr lang="tr-TR" dirty="0" err="1"/>
              <a:t>diet</a:t>
            </a:r>
            <a:endParaRPr lang="tr-TR" dirty="0"/>
          </a:p>
          <a:p>
            <a:r>
              <a:rPr lang="tr-TR" dirty="0" err="1"/>
              <a:t>Healthy</a:t>
            </a:r>
            <a:r>
              <a:rPr lang="tr-TR" dirty="0"/>
              <a:t> </a:t>
            </a:r>
            <a:r>
              <a:rPr lang="tr-TR" dirty="0" err="1"/>
              <a:t>physical</a:t>
            </a:r>
            <a:r>
              <a:rPr lang="tr-TR" dirty="0"/>
              <a:t> </a:t>
            </a:r>
            <a:r>
              <a:rPr lang="tr-TR" dirty="0" err="1"/>
              <a:t>activity</a:t>
            </a:r>
            <a:r>
              <a:rPr lang="tr-TR" dirty="0"/>
              <a:t> </a:t>
            </a:r>
            <a:r>
              <a:rPr lang="tr-TR" dirty="0" err="1"/>
              <a:t>level</a:t>
            </a:r>
            <a:endParaRPr lang="tr-TR" dirty="0"/>
          </a:p>
          <a:p>
            <a:r>
              <a:rPr lang="tr-TR" dirty="0">
                <a:solidFill>
                  <a:srgbClr val="C00000"/>
                </a:solidFill>
              </a:rPr>
              <a:t>Semi-</a:t>
            </a:r>
            <a:r>
              <a:rPr lang="tr-TR" dirty="0" err="1">
                <a:solidFill>
                  <a:srgbClr val="C00000"/>
                </a:solidFill>
              </a:rPr>
              <a:t>Healthy</a:t>
            </a:r>
            <a:r>
              <a:rPr lang="tr-TR" dirty="0">
                <a:solidFill>
                  <a:srgbClr val="C00000"/>
                </a:solidFill>
              </a:rPr>
              <a:t> </a:t>
            </a:r>
            <a:r>
              <a:rPr lang="tr-TR" dirty="0" err="1">
                <a:solidFill>
                  <a:srgbClr val="C00000"/>
                </a:solidFill>
              </a:rPr>
              <a:t>Teenager</a:t>
            </a:r>
            <a:endParaRPr lang="tr-TR" dirty="0">
              <a:solidFill>
                <a:srgbClr val="C00000"/>
              </a:solidFill>
            </a:endParaRPr>
          </a:p>
          <a:p>
            <a:r>
              <a:rPr lang="tr-TR" dirty="0" err="1"/>
              <a:t>Non-smoker</a:t>
            </a:r>
            <a:endParaRPr lang="tr-TR" dirty="0"/>
          </a:p>
          <a:p>
            <a:r>
              <a:rPr lang="tr-TR" dirty="0" err="1"/>
              <a:t>Eats</a:t>
            </a:r>
            <a:r>
              <a:rPr lang="tr-TR" dirty="0"/>
              <a:t> a semi-</a:t>
            </a:r>
            <a:r>
              <a:rPr lang="tr-TR" dirty="0" err="1"/>
              <a:t>healthy</a:t>
            </a:r>
            <a:r>
              <a:rPr lang="tr-TR" dirty="0"/>
              <a:t> </a:t>
            </a:r>
            <a:r>
              <a:rPr lang="tr-TR" dirty="0" err="1"/>
              <a:t>diet</a:t>
            </a:r>
            <a:endParaRPr lang="tr-TR" dirty="0"/>
          </a:p>
          <a:p>
            <a:r>
              <a:rPr lang="tr-TR" dirty="0" err="1"/>
              <a:t>Gets</a:t>
            </a:r>
            <a:r>
              <a:rPr lang="tr-TR" dirty="0"/>
              <a:t> </a:t>
            </a:r>
            <a:r>
              <a:rPr lang="tr-TR" dirty="0" err="1"/>
              <a:t>some</a:t>
            </a:r>
            <a:r>
              <a:rPr lang="tr-TR" dirty="0"/>
              <a:t> </a:t>
            </a:r>
            <a:r>
              <a:rPr lang="tr-TR" dirty="0" err="1"/>
              <a:t>physical</a:t>
            </a:r>
            <a:r>
              <a:rPr lang="tr-TR" dirty="0"/>
              <a:t> </a:t>
            </a:r>
            <a:r>
              <a:rPr lang="tr-TR" dirty="0" err="1"/>
              <a:t>activity</a:t>
            </a:r>
            <a:endParaRPr lang="tr-TR" dirty="0"/>
          </a:p>
          <a:p>
            <a:r>
              <a:rPr lang="tr-TR" dirty="0" err="1">
                <a:solidFill>
                  <a:srgbClr val="C00000"/>
                </a:solidFill>
              </a:rPr>
              <a:t>Unhealthy</a:t>
            </a:r>
            <a:r>
              <a:rPr lang="tr-TR" dirty="0">
                <a:solidFill>
                  <a:srgbClr val="C00000"/>
                </a:solidFill>
              </a:rPr>
              <a:t> </a:t>
            </a:r>
            <a:r>
              <a:rPr lang="tr-TR" dirty="0" err="1">
                <a:solidFill>
                  <a:srgbClr val="C00000"/>
                </a:solidFill>
              </a:rPr>
              <a:t>Teenager</a:t>
            </a:r>
            <a:endParaRPr lang="tr-TR" dirty="0">
              <a:solidFill>
                <a:srgbClr val="C00000"/>
              </a:solidFill>
            </a:endParaRPr>
          </a:p>
          <a:p>
            <a:r>
              <a:rPr lang="tr-TR" dirty="0" err="1"/>
              <a:t>Smoker</a:t>
            </a:r>
            <a:endParaRPr lang="tr-TR" dirty="0"/>
          </a:p>
          <a:p>
            <a:r>
              <a:rPr lang="tr-TR" dirty="0" err="1"/>
              <a:t>Poor</a:t>
            </a:r>
            <a:r>
              <a:rPr lang="tr-TR" dirty="0"/>
              <a:t> </a:t>
            </a:r>
            <a:r>
              <a:rPr lang="tr-TR" dirty="0" err="1"/>
              <a:t>diet</a:t>
            </a:r>
            <a:endParaRPr lang="tr-TR" dirty="0"/>
          </a:p>
          <a:p>
            <a:r>
              <a:rPr lang="tr-TR" dirty="0"/>
              <a:t>No </a:t>
            </a:r>
            <a:r>
              <a:rPr lang="tr-TR" dirty="0" err="1"/>
              <a:t>physical</a:t>
            </a:r>
            <a:r>
              <a:rPr lang="tr-TR" dirty="0"/>
              <a:t> </a:t>
            </a:r>
            <a:r>
              <a:rPr lang="tr-TR" dirty="0" err="1"/>
              <a:t>activity</a:t>
            </a:r>
            <a:endParaRPr lang="tr-TR" dirty="0"/>
          </a:p>
          <a:p>
            <a:r>
              <a:rPr lang="tr-TR" dirty="0" smtClean="0"/>
              <a:t/>
            </a:r>
            <a:br>
              <a:rPr lang="tr-TR" dirty="0" smtClean="0"/>
            </a:br>
            <a:endParaRPr lang="tr-TR" dirty="0"/>
          </a:p>
        </p:txBody>
      </p:sp>
    </p:spTree>
    <p:extLst>
      <p:ext uri="{BB962C8B-B14F-4D97-AF65-F5344CB8AC3E}">
        <p14:creationId xmlns:p14="http://schemas.microsoft.com/office/powerpoint/2010/main" val="135076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0" y="184728"/>
            <a:ext cx="12118109" cy="7294305"/>
          </a:xfrm>
          <a:prstGeom prst="rect">
            <a:avLst/>
          </a:prstGeom>
          <a:noFill/>
        </p:spPr>
        <p:txBody>
          <a:bodyPr wrap="square" rtlCol="0">
            <a:spAutoFit/>
          </a:bodyPr>
          <a:lstStyle/>
          <a:p>
            <a:r>
              <a:rPr lang="en-US">
                <a:solidFill>
                  <a:srgbClr val="C00000"/>
                </a:solidFill>
              </a:rPr>
              <a:t>Young Adults</a:t>
            </a:r>
          </a:p>
          <a:p>
            <a:r>
              <a:rPr lang="en-US" dirty="0"/>
              <a:t>Young adulthood is a prime time to maintain a healthy lifestyle. Studies have shown that healthy lifestyles disappear as we age, but sticking to them can lower your risk of heart problems in the future. Maintaining a healthy BMI, avoiding excess alcohol, not smoking, eating a well-balanced diet and regularly exercising are all important to start in young adulthood. A full-grown female adult heart weighs around 8 ounces, and a male heart weighs 10 ounces</a:t>
            </a:r>
            <a:r>
              <a:rPr lang="en-US" dirty="0" smtClean="0"/>
              <a:t>.</a:t>
            </a:r>
            <a:endParaRPr lang="tr-TR" smtClean="0"/>
          </a:p>
          <a:p>
            <a:endParaRPr lang="tr-TR" dirty="0"/>
          </a:p>
          <a:p>
            <a:r>
              <a:rPr lang="tr-TR" dirty="0" err="1">
                <a:solidFill>
                  <a:srgbClr val="C00000"/>
                </a:solidFill>
              </a:rPr>
              <a:t>Healthy</a:t>
            </a:r>
            <a:r>
              <a:rPr lang="tr-TR" dirty="0">
                <a:solidFill>
                  <a:srgbClr val="C00000"/>
                </a:solidFill>
              </a:rPr>
              <a:t> </a:t>
            </a:r>
            <a:r>
              <a:rPr lang="tr-TR" dirty="0" err="1">
                <a:solidFill>
                  <a:srgbClr val="C00000"/>
                </a:solidFill>
              </a:rPr>
              <a:t>Young</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Maintains</a:t>
            </a:r>
            <a:r>
              <a:rPr lang="tr-TR" dirty="0"/>
              <a:t> a </a:t>
            </a:r>
            <a:r>
              <a:rPr lang="tr-TR" dirty="0" err="1"/>
              <a:t>healthy</a:t>
            </a:r>
            <a:r>
              <a:rPr lang="tr-TR" dirty="0"/>
              <a:t> BMI</a:t>
            </a:r>
          </a:p>
          <a:p>
            <a:r>
              <a:rPr lang="tr-TR" dirty="0" err="1"/>
              <a:t>Non-drinker</a:t>
            </a:r>
            <a:endParaRPr lang="tr-TR" dirty="0"/>
          </a:p>
          <a:p>
            <a:r>
              <a:rPr lang="tr-TR" dirty="0" err="1"/>
              <a:t>Non-smoker</a:t>
            </a:r>
            <a:endParaRPr lang="tr-TR" dirty="0"/>
          </a:p>
          <a:p>
            <a:r>
              <a:rPr lang="tr-TR" dirty="0" err="1"/>
              <a:t>Eats</a:t>
            </a:r>
            <a:r>
              <a:rPr lang="tr-TR" dirty="0"/>
              <a:t> a </a:t>
            </a:r>
            <a:r>
              <a:rPr lang="tr-TR" dirty="0" err="1"/>
              <a:t>well-balanced</a:t>
            </a:r>
            <a:r>
              <a:rPr lang="tr-TR" dirty="0"/>
              <a:t> </a:t>
            </a:r>
            <a:r>
              <a:rPr lang="tr-TR" dirty="0" err="1"/>
              <a:t>diet</a:t>
            </a:r>
            <a:endParaRPr lang="tr-TR" dirty="0"/>
          </a:p>
          <a:p>
            <a:r>
              <a:rPr lang="tr-TR" dirty="0" err="1"/>
              <a:t>Regularly</a:t>
            </a:r>
            <a:r>
              <a:rPr lang="tr-TR" dirty="0"/>
              <a:t> </a:t>
            </a:r>
            <a:r>
              <a:rPr lang="tr-TR" dirty="0" err="1"/>
              <a:t>exercises</a:t>
            </a:r>
            <a:endParaRPr lang="tr-TR" dirty="0"/>
          </a:p>
          <a:p>
            <a:r>
              <a:rPr lang="tr-TR" dirty="0">
                <a:solidFill>
                  <a:srgbClr val="C00000"/>
                </a:solidFill>
              </a:rPr>
              <a:t>Semi-</a:t>
            </a:r>
            <a:r>
              <a:rPr lang="tr-TR" dirty="0" err="1">
                <a:solidFill>
                  <a:srgbClr val="C00000"/>
                </a:solidFill>
              </a:rPr>
              <a:t>Healthy</a:t>
            </a:r>
            <a:r>
              <a:rPr lang="tr-TR" dirty="0">
                <a:solidFill>
                  <a:srgbClr val="C00000"/>
                </a:solidFill>
              </a:rPr>
              <a:t> </a:t>
            </a:r>
            <a:r>
              <a:rPr lang="tr-TR" dirty="0" err="1">
                <a:solidFill>
                  <a:srgbClr val="C00000"/>
                </a:solidFill>
              </a:rPr>
              <a:t>Young</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Maintains</a:t>
            </a:r>
            <a:r>
              <a:rPr lang="tr-TR" dirty="0"/>
              <a:t> a semi-</a:t>
            </a:r>
            <a:r>
              <a:rPr lang="tr-TR" dirty="0" err="1"/>
              <a:t>healthy</a:t>
            </a:r>
            <a:r>
              <a:rPr lang="tr-TR" dirty="0"/>
              <a:t> BMI</a:t>
            </a:r>
          </a:p>
          <a:p>
            <a:r>
              <a:rPr lang="tr-TR" dirty="0" err="1"/>
              <a:t>Drinks</a:t>
            </a:r>
            <a:r>
              <a:rPr lang="tr-TR" dirty="0"/>
              <a:t> in </a:t>
            </a:r>
            <a:r>
              <a:rPr lang="tr-TR" dirty="0" err="1"/>
              <a:t>moderation</a:t>
            </a:r>
            <a:endParaRPr lang="tr-TR" dirty="0"/>
          </a:p>
          <a:p>
            <a:r>
              <a:rPr lang="tr-TR" dirty="0" err="1"/>
              <a:t>Non-smoker</a:t>
            </a:r>
            <a:endParaRPr lang="tr-TR" dirty="0"/>
          </a:p>
          <a:p>
            <a:r>
              <a:rPr lang="tr-TR" dirty="0" err="1"/>
              <a:t>Eats</a:t>
            </a:r>
            <a:r>
              <a:rPr lang="tr-TR" dirty="0"/>
              <a:t> a semi-</a:t>
            </a:r>
            <a:r>
              <a:rPr lang="tr-TR" dirty="0" err="1"/>
              <a:t>healthy</a:t>
            </a:r>
            <a:r>
              <a:rPr lang="tr-TR" dirty="0"/>
              <a:t> </a:t>
            </a:r>
            <a:r>
              <a:rPr lang="tr-TR" dirty="0" err="1"/>
              <a:t>diet</a:t>
            </a:r>
            <a:endParaRPr lang="tr-TR" dirty="0"/>
          </a:p>
          <a:p>
            <a:r>
              <a:rPr lang="tr-TR" dirty="0" err="1"/>
              <a:t>Sometimes</a:t>
            </a:r>
            <a:r>
              <a:rPr lang="tr-TR" dirty="0"/>
              <a:t> </a:t>
            </a:r>
            <a:r>
              <a:rPr lang="tr-TR" dirty="0" err="1"/>
              <a:t>exercises</a:t>
            </a:r>
            <a:endParaRPr lang="tr-TR" dirty="0"/>
          </a:p>
          <a:p>
            <a:r>
              <a:rPr lang="tr-TR" dirty="0" err="1" smtClean="0">
                <a:solidFill>
                  <a:srgbClr val="C00000"/>
                </a:solidFill>
              </a:rPr>
              <a:t>Unhealthy</a:t>
            </a:r>
            <a:r>
              <a:rPr lang="tr-TR" dirty="0" smtClean="0">
                <a:solidFill>
                  <a:srgbClr val="C00000"/>
                </a:solidFill>
              </a:rPr>
              <a:t> </a:t>
            </a:r>
            <a:r>
              <a:rPr lang="tr-TR" dirty="0" err="1">
                <a:solidFill>
                  <a:srgbClr val="C00000"/>
                </a:solidFill>
              </a:rPr>
              <a:t>Young</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a:t>Has an </a:t>
            </a:r>
            <a:r>
              <a:rPr lang="tr-TR" dirty="0" err="1"/>
              <a:t>unhealthy</a:t>
            </a:r>
            <a:r>
              <a:rPr lang="tr-TR" dirty="0"/>
              <a:t> BMI</a:t>
            </a:r>
          </a:p>
          <a:p>
            <a:r>
              <a:rPr lang="tr-TR" dirty="0" err="1"/>
              <a:t>Drinks</a:t>
            </a:r>
            <a:r>
              <a:rPr lang="tr-TR" dirty="0"/>
              <a:t> in </a:t>
            </a:r>
            <a:r>
              <a:rPr lang="tr-TR" dirty="0" err="1"/>
              <a:t>excess</a:t>
            </a:r>
            <a:endParaRPr lang="tr-TR" dirty="0"/>
          </a:p>
          <a:p>
            <a:r>
              <a:rPr lang="tr-TR" dirty="0" err="1"/>
              <a:t>Smokes</a:t>
            </a:r>
            <a:endParaRPr lang="tr-TR" dirty="0"/>
          </a:p>
          <a:p>
            <a:r>
              <a:rPr lang="tr-TR" dirty="0" err="1"/>
              <a:t>Poor</a:t>
            </a:r>
            <a:r>
              <a:rPr lang="tr-TR" dirty="0"/>
              <a:t> </a:t>
            </a:r>
            <a:r>
              <a:rPr lang="tr-TR" dirty="0" err="1"/>
              <a:t>diet</a:t>
            </a:r>
            <a:endParaRPr lang="tr-TR" dirty="0"/>
          </a:p>
          <a:p>
            <a:r>
              <a:rPr lang="tr-TR" dirty="0" err="1"/>
              <a:t>Never</a:t>
            </a:r>
            <a:r>
              <a:rPr lang="tr-TR" dirty="0"/>
              <a:t> </a:t>
            </a:r>
            <a:r>
              <a:rPr lang="tr-TR" dirty="0" err="1"/>
              <a:t>exercises</a:t>
            </a:r>
            <a:endParaRPr lang="tr-TR" dirty="0"/>
          </a:p>
          <a:p>
            <a:endParaRPr lang="en-US" dirty="0"/>
          </a:p>
          <a:p>
            <a:endParaRPr lang="tr-TR" dirty="0"/>
          </a:p>
        </p:txBody>
      </p:sp>
    </p:spTree>
    <p:extLst>
      <p:ext uri="{BB962C8B-B14F-4D97-AF65-F5344CB8AC3E}">
        <p14:creationId xmlns:p14="http://schemas.microsoft.com/office/powerpoint/2010/main" val="2902601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147782" y="175490"/>
            <a:ext cx="11517745" cy="7294305"/>
          </a:xfrm>
          <a:prstGeom prst="rect">
            <a:avLst/>
          </a:prstGeom>
          <a:noFill/>
        </p:spPr>
        <p:txBody>
          <a:bodyPr wrap="square" rtlCol="0">
            <a:spAutoFit/>
          </a:bodyPr>
          <a:lstStyle/>
          <a:p>
            <a:r>
              <a:rPr lang="en-US">
                <a:solidFill>
                  <a:srgbClr val="C00000"/>
                </a:solidFill>
              </a:rPr>
              <a:t>Adults</a:t>
            </a:r>
          </a:p>
          <a:p>
            <a:r>
              <a:rPr lang="en-US" dirty="0"/>
              <a:t>The size of an adult's heart is comparable to two clenched fists. An individual's family history is a crucial part of knowing your heart health risks. If either of your parents experienced a heart attack before the age of 55, your heart risk is much higher than normal. Ask your family members if they have cardiovascular disease, which can include high blood pressure, coronary artery disease, heart attack, </a:t>
            </a:r>
            <a:r>
              <a:rPr lang="en-US" dirty="0" err="1"/>
              <a:t>valvular</a:t>
            </a:r>
            <a:r>
              <a:rPr lang="en-US" dirty="0"/>
              <a:t> heart disease, stroke or irregular heartbeats</a:t>
            </a:r>
            <a:r>
              <a:rPr lang="en-US" dirty="0" smtClean="0"/>
              <a:t>.</a:t>
            </a:r>
            <a:endParaRPr lang="tr-TR" smtClean="0"/>
          </a:p>
          <a:p>
            <a:endParaRPr lang="tr-TR" dirty="0"/>
          </a:p>
          <a:p>
            <a:r>
              <a:rPr lang="tr-TR" dirty="0" err="1">
                <a:solidFill>
                  <a:srgbClr val="C00000"/>
                </a:solidFill>
              </a:rPr>
              <a:t>Healthy</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Eats</a:t>
            </a:r>
            <a:r>
              <a:rPr lang="tr-TR" dirty="0"/>
              <a:t> a </a:t>
            </a:r>
            <a:r>
              <a:rPr lang="tr-TR" dirty="0" err="1"/>
              <a:t>well-balanced</a:t>
            </a:r>
            <a:r>
              <a:rPr lang="tr-TR" dirty="0"/>
              <a:t> </a:t>
            </a:r>
            <a:r>
              <a:rPr lang="tr-TR" dirty="0" err="1"/>
              <a:t>diet</a:t>
            </a:r>
            <a:endParaRPr lang="tr-TR" dirty="0"/>
          </a:p>
          <a:p>
            <a:r>
              <a:rPr lang="tr-TR" dirty="0" err="1"/>
              <a:t>Exercises</a:t>
            </a:r>
            <a:r>
              <a:rPr lang="tr-TR" dirty="0"/>
              <a:t> </a:t>
            </a:r>
            <a:r>
              <a:rPr lang="tr-TR" dirty="0" err="1"/>
              <a:t>regularly</a:t>
            </a:r>
            <a:endParaRPr lang="tr-TR" dirty="0"/>
          </a:p>
          <a:p>
            <a:r>
              <a:rPr lang="tr-TR" dirty="0" err="1"/>
              <a:t>Non-smoker</a:t>
            </a:r>
            <a:endParaRPr lang="tr-TR" dirty="0"/>
          </a:p>
          <a:p>
            <a:r>
              <a:rPr lang="tr-TR" dirty="0"/>
              <a:t>No </a:t>
            </a:r>
            <a:r>
              <a:rPr lang="tr-TR" dirty="0" err="1"/>
              <a:t>family</a:t>
            </a:r>
            <a:r>
              <a:rPr lang="tr-TR" dirty="0"/>
              <a:t> </a:t>
            </a:r>
            <a:r>
              <a:rPr lang="tr-TR" dirty="0" err="1"/>
              <a:t>history</a:t>
            </a:r>
            <a:r>
              <a:rPr lang="tr-TR" dirty="0"/>
              <a:t> of </a:t>
            </a:r>
            <a:r>
              <a:rPr lang="tr-TR" dirty="0" err="1"/>
              <a:t>cardiovascular</a:t>
            </a:r>
            <a:r>
              <a:rPr lang="tr-TR" dirty="0"/>
              <a:t> </a:t>
            </a:r>
            <a:r>
              <a:rPr lang="tr-TR" dirty="0" err="1"/>
              <a:t>disease</a:t>
            </a:r>
            <a:endParaRPr lang="tr-TR" dirty="0"/>
          </a:p>
          <a:p>
            <a:r>
              <a:rPr lang="tr-TR" dirty="0" err="1"/>
              <a:t>Healthy</a:t>
            </a:r>
            <a:r>
              <a:rPr lang="tr-TR" dirty="0"/>
              <a:t> </a:t>
            </a:r>
            <a:r>
              <a:rPr lang="tr-TR" dirty="0" err="1"/>
              <a:t>blood</a:t>
            </a:r>
            <a:r>
              <a:rPr lang="tr-TR" dirty="0"/>
              <a:t> </a:t>
            </a:r>
            <a:r>
              <a:rPr lang="tr-TR" dirty="0" err="1"/>
              <a:t>pressure</a:t>
            </a:r>
            <a:r>
              <a:rPr lang="tr-TR" dirty="0"/>
              <a:t> </a:t>
            </a:r>
            <a:r>
              <a:rPr lang="tr-TR" dirty="0" err="1"/>
              <a:t>and</a:t>
            </a:r>
            <a:r>
              <a:rPr lang="tr-TR" dirty="0"/>
              <a:t> </a:t>
            </a:r>
            <a:r>
              <a:rPr lang="tr-TR" dirty="0" err="1"/>
              <a:t>cholesterol</a:t>
            </a:r>
            <a:r>
              <a:rPr lang="tr-TR" dirty="0"/>
              <a:t> </a:t>
            </a:r>
            <a:r>
              <a:rPr lang="tr-TR" dirty="0" err="1"/>
              <a:t>levels</a:t>
            </a:r>
            <a:endParaRPr lang="tr-TR" dirty="0"/>
          </a:p>
          <a:p>
            <a:r>
              <a:rPr lang="tr-TR" dirty="0">
                <a:solidFill>
                  <a:srgbClr val="C00000"/>
                </a:solidFill>
              </a:rPr>
              <a:t>Semi-</a:t>
            </a:r>
            <a:r>
              <a:rPr lang="tr-TR" dirty="0" err="1">
                <a:solidFill>
                  <a:srgbClr val="C00000"/>
                </a:solidFill>
              </a:rPr>
              <a:t>Healthy</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Eats</a:t>
            </a:r>
            <a:r>
              <a:rPr lang="tr-TR" dirty="0"/>
              <a:t> a semi-</a:t>
            </a:r>
            <a:r>
              <a:rPr lang="tr-TR" dirty="0" err="1"/>
              <a:t>healthy</a:t>
            </a:r>
            <a:r>
              <a:rPr lang="tr-TR" dirty="0"/>
              <a:t> </a:t>
            </a:r>
            <a:r>
              <a:rPr lang="tr-TR" dirty="0" err="1"/>
              <a:t>diet</a:t>
            </a:r>
            <a:endParaRPr lang="tr-TR" dirty="0"/>
          </a:p>
          <a:p>
            <a:r>
              <a:rPr lang="tr-TR" dirty="0" err="1"/>
              <a:t>Sometimes</a:t>
            </a:r>
            <a:r>
              <a:rPr lang="tr-TR" dirty="0"/>
              <a:t> </a:t>
            </a:r>
            <a:r>
              <a:rPr lang="tr-TR" dirty="0" err="1"/>
              <a:t>exercises</a:t>
            </a:r>
            <a:endParaRPr lang="tr-TR" dirty="0"/>
          </a:p>
          <a:p>
            <a:r>
              <a:rPr lang="tr-TR" dirty="0" err="1"/>
              <a:t>Non-smoker</a:t>
            </a:r>
            <a:endParaRPr lang="tr-TR" dirty="0"/>
          </a:p>
          <a:p>
            <a:r>
              <a:rPr lang="tr-TR" dirty="0" err="1"/>
              <a:t>Possible</a:t>
            </a:r>
            <a:r>
              <a:rPr lang="tr-TR" dirty="0"/>
              <a:t> </a:t>
            </a:r>
            <a:r>
              <a:rPr lang="tr-TR" dirty="0" err="1"/>
              <a:t>family</a:t>
            </a:r>
            <a:r>
              <a:rPr lang="tr-TR" dirty="0"/>
              <a:t> </a:t>
            </a:r>
            <a:r>
              <a:rPr lang="tr-TR" dirty="0" err="1"/>
              <a:t>history</a:t>
            </a:r>
            <a:r>
              <a:rPr lang="tr-TR" dirty="0"/>
              <a:t> of </a:t>
            </a:r>
            <a:r>
              <a:rPr lang="tr-TR" dirty="0" err="1"/>
              <a:t>cardiovascular</a:t>
            </a:r>
            <a:r>
              <a:rPr lang="tr-TR" dirty="0"/>
              <a:t> </a:t>
            </a:r>
            <a:r>
              <a:rPr lang="tr-TR" dirty="0" err="1"/>
              <a:t>disease</a:t>
            </a:r>
            <a:endParaRPr lang="tr-TR" dirty="0"/>
          </a:p>
          <a:p>
            <a:r>
              <a:rPr lang="tr-TR" dirty="0" err="1"/>
              <a:t>Takes</a:t>
            </a:r>
            <a:r>
              <a:rPr lang="tr-TR" dirty="0"/>
              <a:t> </a:t>
            </a:r>
            <a:r>
              <a:rPr lang="tr-TR" dirty="0" err="1"/>
              <a:t>medication</a:t>
            </a:r>
            <a:r>
              <a:rPr lang="tr-TR" dirty="0"/>
              <a:t> </a:t>
            </a:r>
            <a:r>
              <a:rPr lang="tr-TR" dirty="0" err="1"/>
              <a:t>for</a:t>
            </a:r>
            <a:r>
              <a:rPr lang="tr-TR" dirty="0"/>
              <a:t> </a:t>
            </a:r>
            <a:r>
              <a:rPr lang="tr-TR" dirty="0" err="1"/>
              <a:t>blood</a:t>
            </a:r>
            <a:r>
              <a:rPr lang="tr-TR" dirty="0"/>
              <a:t> </a:t>
            </a:r>
            <a:r>
              <a:rPr lang="tr-TR" dirty="0" err="1"/>
              <a:t>pressure</a:t>
            </a:r>
            <a:r>
              <a:rPr lang="tr-TR" dirty="0"/>
              <a:t> </a:t>
            </a:r>
            <a:r>
              <a:rPr lang="tr-TR" dirty="0" err="1"/>
              <a:t>and</a:t>
            </a:r>
            <a:r>
              <a:rPr lang="tr-TR" dirty="0"/>
              <a:t> </a:t>
            </a:r>
            <a:r>
              <a:rPr lang="tr-TR" dirty="0" err="1"/>
              <a:t>cholesterol</a:t>
            </a:r>
            <a:r>
              <a:rPr lang="tr-TR" dirty="0"/>
              <a:t> </a:t>
            </a:r>
            <a:r>
              <a:rPr lang="tr-TR" dirty="0" err="1"/>
              <a:t>levels</a:t>
            </a:r>
            <a:endParaRPr lang="tr-TR" dirty="0"/>
          </a:p>
          <a:p>
            <a:r>
              <a:rPr lang="tr-TR" dirty="0" err="1">
                <a:solidFill>
                  <a:srgbClr val="C00000"/>
                </a:solidFill>
              </a:rPr>
              <a:t>Unhealthy</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Poor</a:t>
            </a:r>
            <a:r>
              <a:rPr lang="tr-TR" dirty="0"/>
              <a:t> </a:t>
            </a:r>
            <a:r>
              <a:rPr lang="tr-TR" dirty="0" err="1"/>
              <a:t>diet</a:t>
            </a:r>
            <a:endParaRPr lang="tr-TR" dirty="0"/>
          </a:p>
          <a:p>
            <a:r>
              <a:rPr lang="tr-TR" dirty="0"/>
              <a:t>No </a:t>
            </a:r>
            <a:r>
              <a:rPr lang="tr-TR" dirty="0" err="1"/>
              <a:t>exercise</a:t>
            </a:r>
            <a:endParaRPr lang="tr-TR" dirty="0"/>
          </a:p>
          <a:p>
            <a:r>
              <a:rPr lang="tr-TR" dirty="0" err="1"/>
              <a:t>Smokes</a:t>
            </a:r>
            <a:endParaRPr lang="tr-TR" dirty="0"/>
          </a:p>
          <a:p>
            <a:r>
              <a:rPr lang="tr-TR" dirty="0" err="1"/>
              <a:t>Family</a:t>
            </a:r>
            <a:r>
              <a:rPr lang="tr-TR" dirty="0"/>
              <a:t> </a:t>
            </a:r>
            <a:r>
              <a:rPr lang="tr-TR" dirty="0" err="1"/>
              <a:t>history</a:t>
            </a:r>
            <a:r>
              <a:rPr lang="tr-TR" dirty="0"/>
              <a:t> of </a:t>
            </a:r>
            <a:r>
              <a:rPr lang="tr-TR" dirty="0" err="1"/>
              <a:t>cardiovascular</a:t>
            </a:r>
            <a:r>
              <a:rPr lang="tr-TR" dirty="0"/>
              <a:t> </a:t>
            </a:r>
            <a:r>
              <a:rPr lang="tr-TR" dirty="0" err="1"/>
              <a:t>disease</a:t>
            </a:r>
            <a:endParaRPr lang="tr-TR" dirty="0"/>
          </a:p>
          <a:p>
            <a:r>
              <a:rPr lang="tr-TR" dirty="0"/>
              <a:t>High </a:t>
            </a:r>
            <a:r>
              <a:rPr lang="tr-TR" dirty="0" err="1"/>
              <a:t>blood</a:t>
            </a:r>
            <a:r>
              <a:rPr lang="tr-TR" dirty="0"/>
              <a:t> </a:t>
            </a:r>
            <a:r>
              <a:rPr lang="tr-TR" dirty="0" err="1"/>
              <a:t>pressure</a:t>
            </a:r>
            <a:r>
              <a:rPr lang="tr-TR" dirty="0"/>
              <a:t> </a:t>
            </a:r>
            <a:r>
              <a:rPr lang="tr-TR" dirty="0" err="1"/>
              <a:t>and</a:t>
            </a:r>
            <a:r>
              <a:rPr lang="tr-TR" dirty="0"/>
              <a:t> </a:t>
            </a:r>
            <a:r>
              <a:rPr lang="tr-TR" dirty="0" err="1"/>
              <a:t>cholesterol</a:t>
            </a:r>
            <a:r>
              <a:rPr lang="tr-TR" dirty="0"/>
              <a:t> </a:t>
            </a:r>
            <a:r>
              <a:rPr lang="tr-TR" dirty="0" err="1"/>
              <a:t>levels</a:t>
            </a:r>
            <a:endParaRPr lang="tr-TR" dirty="0"/>
          </a:p>
          <a:p>
            <a:endParaRPr lang="en-US" dirty="0"/>
          </a:p>
          <a:p>
            <a:endParaRPr lang="tr-TR" dirty="0"/>
          </a:p>
        </p:txBody>
      </p:sp>
    </p:spTree>
    <p:extLst>
      <p:ext uri="{BB962C8B-B14F-4D97-AF65-F5344CB8AC3E}">
        <p14:creationId xmlns:p14="http://schemas.microsoft.com/office/powerpoint/2010/main" val="2143211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0" y="138544"/>
            <a:ext cx="11563928" cy="7494359"/>
          </a:xfrm>
          <a:prstGeom prst="rect">
            <a:avLst/>
          </a:prstGeom>
          <a:noFill/>
        </p:spPr>
        <p:txBody>
          <a:bodyPr wrap="square" rtlCol="0">
            <a:spAutoFit/>
          </a:bodyPr>
          <a:lstStyle/>
          <a:p>
            <a:r>
              <a:rPr lang="en-US" dirty="0">
                <a:solidFill>
                  <a:srgbClr val="C00000"/>
                </a:solidFill>
              </a:rPr>
              <a:t>Middle-Aged Adults</a:t>
            </a:r>
          </a:p>
          <a:p>
            <a:r>
              <a:rPr lang="en-US" sz="1700" dirty="0"/>
              <a:t>Middle-age is when people begin thinking about heart attack and heart disease risks. Typical issues like an unhealthy diet and no exercise may result in high blood pressure and high cholesterol. Studies show that stress is also a factor in many cases of heart attacks. Individuals experiencing a lot of stress have a higher risk of heart disease as well. Adults around middle-age are still working while also dealing with young adult children and possibly aging parents. It’s important to check your blood pressure and cholesterol levels</a:t>
            </a:r>
            <a:r>
              <a:rPr lang="en-US" sz="1700" dirty="0" smtClean="0"/>
              <a:t>.</a:t>
            </a:r>
            <a:endParaRPr lang="tr-TR" sz="1700" dirty="0"/>
          </a:p>
          <a:p>
            <a:r>
              <a:rPr lang="tr-TR" dirty="0" err="1">
                <a:solidFill>
                  <a:srgbClr val="C00000"/>
                </a:solidFill>
              </a:rPr>
              <a:t>Healthy</a:t>
            </a:r>
            <a:r>
              <a:rPr lang="tr-TR" dirty="0">
                <a:solidFill>
                  <a:srgbClr val="C00000"/>
                </a:solidFill>
              </a:rPr>
              <a:t> </a:t>
            </a:r>
            <a:r>
              <a:rPr lang="tr-TR" dirty="0" err="1">
                <a:solidFill>
                  <a:srgbClr val="C00000"/>
                </a:solidFill>
              </a:rPr>
              <a:t>Middle-Aged</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Eats</a:t>
            </a:r>
            <a:r>
              <a:rPr lang="tr-TR" dirty="0"/>
              <a:t> a </a:t>
            </a:r>
            <a:r>
              <a:rPr lang="tr-TR" dirty="0" err="1"/>
              <a:t>well-balanced</a:t>
            </a:r>
            <a:r>
              <a:rPr lang="tr-TR" dirty="0"/>
              <a:t>, </a:t>
            </a:r>
            <a:r>
              <a:rPr lang="tr-TR" dirty="0" err="1"/>
              <a:t>heart-healthy</a:t>
            </a:r>
            <a:r>
              <a:rPr lang="tr-TR" dirty="0"/>
              <a:t> </a:t>
            </a:r>
            <a:r>
              <a:rPr lang="tr-TR" dirty="0" err="1"/>
              <a:t>diet</a:t>
            </a:r>
            <a:endParaRPr lang="tr-TR" dirty="0"/>
          </a:p>
          <a:p>
            <a:r>
              <a:rPr lang="tr-TR" dirty="0" err="1"/>
              <a:t>Exercises</a:t>
            </a:r>
            <a:r>
              <a:rPr lang="tr-TR" dirty="0"/>
              <a:t> </a:t>
            </a:r>
            <a:r>
              <a:rPr lang="tr-TR" dirty="0" err="1"/>
              <a:t>regularly</a:t>
            </a:r>
            <a:endParaRPr lang="tr-TR" dirty="0"/>
          </a:p>
          <a:p>
            <a:r>
              <a:rPr lang="tr-TR" dirty="0" err="1"/>
              <a:t>Non-smoker</a:t>
            </a:r>
            <a:endParaRPr lang="tr-TR" dirty="0"/>
          </a:p>
          <a:p>
            <a:r>
              <a:rPr lang="tr-TR" dirty="0" err="1"/>
              <a:t>Healthy</a:t>
            </a:r>
            <a:r>
              <a:rPr lang="tr-TR" dirty="0"/>
              <a:t> </a:t>
            </a:r>
            <a:r>
              <a:rPr lang="tr-TR" dirty="0" err="1"/>
              <a:t>blood</a:t>
            </a:r>
            <a:r>
              <a:rPr lang="tr-TR" dirty="0"/>
              <a:t> </a:t>
            </a:r>
            <a:r>
              <a:rPr lang="tr-TR" dirty="0" err="1"/>
              <a:t>pressure</a:t>
            </a:r>
            <a:r>
              <a:rPr lang="tr-TR" dirty="0"/>
              <a:t> </a:t>
            </a:r>
            <a:r>
              <a:rPr lang="tr-TR" dirty="0" err="1"/>
              <a:t>and</a:t>
            </a:r>
            <a:r>
              <a:rPr lang="tr-TR" dirty="0"/>
              <a:t> </a:t>
            </a:r>
            <a:r>
              <a:rPr lang="tr-TR" dirty="0" err="1"/>
              <a:t>cholesterol</a:t>
            </a:r>
            <a:r>
              <a:rPr lang="tr-TR" dirty="0"/>
              <a:t> </a:t>
            </a:r>
            <a:r>
              <a:rPr lang="tr-TR" dirty="0" err="1"/>
              <a:t>levels</a:t>
            </a:r>
            <a:endParaRPr lang="tr-TR" dirty="0"/>
          </a:p>
          <a:p>
            <a:r>
              <a:rPr lang="tr-TR" dirty="0" err="1"/>
              <a:t>Manages</a:t>
            </a:r>
            <a:r>
              <a:rPr lang="tr-TR" dirty="0"/>
              <a:t> </a:t>
            </a:r>
            <a:r>
              <a:rPr lang="tr-TR" dirty="0" err="1"/>
              <a:t>stress</a:t>
            </a:r>
            <a:endParaRPr lang="tr-TR" dirty="0"/>
          </a:p>
          <a:p>
            <a:r>
              <a:rPr lang="tr-TR" dirty="0">
                <a:solidFill>
                  <a:srgbClr val="C00000"/>
                </a:solidFill>
              </a:rPr>
              <a:t>Semi-</a:t>
            </a:r>
            <a:r>
              <a:rPr lang="tr-TR" dirty="0" err="1">
                <a:solidFill>
                  <a:srgbClr val="C00000"/>
                </a:solidFill>
              </a:rPr>
              <a:t>Healthy</a:t>
            </a:r>
            <a:r>
              <a:rPr lang="tr-TR" dirty="0">
                <a:solidFill>
                  <a:srgbClr val="C00000"/>
                </a:solidFill>
              </a:rPr>
              <a:t> </a:t>
            </a:r>
            <a:r>
              <a:rPr lang="tr-TR" dirty="0" err="1">
                <a:solidFill>
                  <a:srgbClr val="C00000"/>
                </a:solidFill>
              </a:rPr>
              <a:t>Middle-Aged</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Eats</a:t>
            </a:r>
            <a:r>
              <a:rPr lang="tr-TR" dirty="0"/>
              <a:t> a semi-</a:t>
            </a:r>
            <a:r>
              <a:rPr lang="tr-TR" dirty="0" err="1"/>
              <a:t>healthy</a:t>
            </a:r>
            <a:r>
              <a:rPr lang="tr-TR" dirty="0"/>
              <a:t> </a:t>
            </a:r>
            <a:r>
              <a:rPr lang="tr-TR" dirty="0" err="1"/>
              <a:t>diet</a:t>
            </a:r>
            <a:endParaRPr lang="tr-TR" dirty="0"/>
          </a:p>
          <a:p>
            <a:r>
              <a:rPr lang="tr-TR" dirty="0" err="1"/>
              <a:t>Sometimes</a:t>
            </a:r>
            <a:r>
              <a:rPr lang="tr-TR" dirty="0"/>
              <a:t> </a:t>
            </a:r>
            <a:r>
              <a:rPr lang="tr-TR" dirty="0" err="1"/>
              <a:t>exercises</a:t>
            </a:r>
            <a:endParaRPr lang="tr-TR" dirty="0"/>
          </a:p>
          <a:p>
            <a:r>
              <a:rPr lang="tr-TR" dirty="0" err="1"/>
              <a:t>Non-smoker</a:t>
            </a:r>
            <a:endParaRPr lang="tr-TR" dirty="0"/>
          </a:p>
          <a:p>
            <a:r>
              <a:rPr lang="tr-TR" dirty="0" err="1"/>
              <a:t>Takes</a:t>
            </a:r>
            <a:r>
              <a:rPr lang="tr-TR" dirty="0"/>
              <a:t> </a:t>
            </a:r>
            <a:r>
              <a:rPr lang="tr-TR" dirty="0" err="1"/>
              <a:t>medication</a:t>
            </a:r>
            <a:r>
              <a:rPr lang="tr-TR" dirty="0"/>
              <a:t> </a:t>
            </a:r>
            <a:r>
              <a:rPr lang="tr-TR" dirty="0" err="1"/>
              <a:t>for</a:t>
            </a:r>
            <a:r>
              <a:rPr lang="tr-TR" dirty="0"/>
              <a:t> </a:t>
            </a:r>
            <a:r>
              <a:rPr lang="tr-TR" dirty="0" err="1"/>
              <a:t>blood</a:t>
            </a:r>
            <a:r>
              <a:rPr lang="tr-TR" dirty="0"/>
              <a:t> </a:t>
            </a:r>
            <a:r>
              <a:rPr lang="tr-TR" dirty="0" err="1"/>
              <a:t>pressure</a:t>
            </a:r>
            <a:r>
              <a:rPr lang="tr-TR" dirty="0"/>
              <a:t> </a:t>
            </a:r>
            <a:r>
              <a:rPr lang="tr-TR" dirty="0" err="1"/>
              <a:t>and</a:t>
            </a:r>
            <a:r>
              <a:rPr lang="tr-TR" dirty="0"/>
              <a:t> </a:t>
            </a:r>
            <a:r>
              <a:rPr lang="tr-TR" dirty="0" err="1"/>
              <a:t>cholesterol</a:t>
            </a:r>
            <a:endParaRPr lang="tr-TR" dirty="0"/>
          </a:p>
          <a:p>
            <a:r>
              <a:rPr lang="tr-TR" dirty="0" err="1"/>
              <a:t>Manages</a:t>
            </a:r>
            <a:r>
              <a:rPr lang="tr-TR" dirty="0"/>
              <a:t> </a:t>
            </a:r>
            <a:r>
              <a:rPr lang="tr-TR" dirty="0" err="1"/>
              <a:t>stress</a:t>
            </a:r>
            <a:endParaRPr lang="tr-TR" dirty="0"/>
          </a:p>
          <a:p>
            <a:r>
              <a:rPr lang="tr-TR" dirty="0" err="1">
                <a:solidFill>
                  <a:srgbClr val="C00000"/>
                </a:solidFill>
              </a:rPr>
              <a:t>Unhealthy</a:t>
            </a:r>
            <a:r>
              <a:rPr lang="tr-TR" dirty="0">
                <a:solidFill>
                  <a:srgbClr val="C00000"/>
                </a:solidFill>
              </a:rPr>
              <a:t> </a:t>
            </a:r>
            <a:r>
              <a:rPr lang="tr-TR" dirty="0" err="1">
                <a:solidFill>
                  <a:srgbClr val="C00000"/>
                </a:solidFill>
              </a:rPr>
              <a:t>Middle-Aged</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Poor</a:t>
            </a:r>
            <a:r>
              <a:rPr lang="tr-TR" dirty="0"/>
              <a:t> </a:t>
            </a:r>
            <a:r>
              <a:rPr lang="tr-TR" dirty="0" err="1"/>
              <a:t>diet</a:t>
            </a:r>
            <a:endParaRPr lang="tr-TR" dirty="0"/>
          </a:p>
          <a:p>
            <a:r>
              <a:rPr lang="tr-TR" dirty="0"/>
              <a:t>No </a:t>
            </a:r>
            <a:r>
              <a:rPr lang="tr-TR" dirty="0" err="1"/>
              <a:t>exercise</a:t>
            </a:r>
            <a:endParaRPr lang="tr-TR" dirty="0"/>
          </a:p>
          <a:p>
            <a:r>
              <a:rPr lang="tr-TR" dirty="0" err="1"/>
              <a:t>Smoker</a:t>
            </a:r>
            <a:endParaRPr lang="tr-TR" dirty="0"/>
          </a:p>
          <a:p>
            <a:r>
              <a:rPr lang="tr-TR" dirty="0"/>
              <a:t>High </a:t>
            </a:r>
            <a:r>
              <a:rPr lang="tr-TR" dirty="0" err="1"/>
              <a:t>blood</a:t>
            </a:r>
            <a:r>
              <a:rPr lang="tr-TR" dirty="0"/>
              <a:t> </a:t>
            </a:r>
            <a:r>
              <a:rPr lang="tr-TR" dirty="0" err="1"/>
              <a:t>pressure</a:t>
            </a:r>
            <a:endParaRPr lang="tr-TR" dirty="0"/>
          </a:p>
          <a:p>
            <a:r>
              <a:rPr lang="tr-TR" dirty="0"/>
              <a:t>High </a:t>
            </a:r>
            <a:r>
              <a:rPr lang="tr-TR" dirty="0" err="1"/>
              <a:t>cholesterol</a:t>
            </a:r>
            <a:endParaRPr lang="tr-TR" dirty="0"/>
          </a:p>
          <a:p>
            <a:r>
              <a:rPr lang="tr-TR" dirty="0"/>
              <a:t>High </a:t>
            </a:r>
            <a:r>
              <a:rPr lang="tr-TR" dirty="0" err="1"/>
              <a:t>stress</a:t>
            </a:r>
            <a:endParaRPr lang="tr-TR" dirty="0"/>
          </a:p>
          <a:p>
            <a:endParaRPr lang="en-US" dirty="0"/>
          </a:p>
          <a:p>
            <a:endParaRPr lang="tr-TR" dirty="0"/>
          </a:p>
        </p:txBody>
      </p:sp>
    </p:spTree>
    <p:extLst>
      <p:ext uri="{BB962C8B-B14F-4D97-AF65-F5344CB8AC3E}">
        <p14:creationId xmlns:p14="http://schemas.microsoft.com/office/powerpoint/2010/main" val="28630911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0" y="146133"/>
            <a:ext cx="12044218" cy="7294305"/>
          </a:xfrm>
          <a:prstGeom prst="rect">
            <a:avLst/>
          </a:prstGeom>
          <a:noFill/>
        </p:spPr>
        <p:txBody>
          <a:bodyPr wrap="square" rtlCol="0">
            <a:spAutoFit/>
          </a:bodyPr>
          <a:lstStyle/>
          <a:p>
            <a:r>
              <a:rPr lang="en-US" dirty="0" smtClean="0">
                <a:solidFill>
                  <a:srgbClr val="C00000"/>
                </a:solidFill>
              </a:rPr>
              <a:t>Elderly Adults</a:t>
            </a:r>
          </a:p>
          <a:p>
            <a:r>
              <a:rPr lang="en-US" dirty="0" smtClean="0"/>
              <a:t>No matter your health, as you age the walls of your heart thicken, your heart rate slows and the heart muscle loses strength. Emotional stress can take a harder toll on an elderly person, often causing chest pain or fainting when sudden or traumatic occurrences cause an increase in heart rate. An aging heart is also less equipped to handle things such as illness, infection and injuries. Your family history can play a part in the development of some heart conditions. However, this is the only risk factor that cannot be controlled. A family history risk means that your mother or father experienced a heart attack before the age of 55. Smoking, high cholesterol, type 2 diabetes, hypertension and obesity are risk factors for heart problems in older years.</a:t>
            </a:r>
            <a:endParaRPr lang="tr-TR" smtClean="0"/>
          </a:p>
          <a:p>
            <a:r>
              <a:rPr lang="tr-TR" dirty="0" err="1">
                <a:solidFill>
                  <a:srgbClr val="C00000"/>
                </a:solidFill>
              </a:rPr>
              <a:t>Healthy</a:t>
            </a:r>
            <a:r>
              <a:rPr lang="tr-TR" dirty="0">
                <a:solidFill>
                  <a:srgbClr val="C00000"/>
                </a:solidFill>
              </a:rPr>
              <a:t> </a:t>
            </a:r>
            <a:r>
              <a:rPr lang="tr-TR" dirty="0" err="1">
                <a:solidFill>
                  <a:srgbClr val="C00000"/>
                </a:solidFill>
              </a:rPr>
              <a:t>Elderly</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Non-smoker</a:t>
            </a:r>
            <a:endParaRPr lang="tr-TR" dirty="0"/>
          </a:p>
          <a:p>
            <a:r>
              <a:rPr lang="tr-TR" dirty="0" err="1"/>
              <a:t>Eats</a:t>
            </a:r>
            <a:r>
              <a:rPr lang="tr-TR" dirty="0"/>
              <a:t> a </a:t>
            </a:r>
            <a:r>
              <a:rPr lang="tr-TR" dirty="0" err="1"/>
              <a:t>well-balanced</a:t>
            </a:r>
            <a:r>
              <a:rPr lang="tr-TR" dirty="0"/>
              <a:t>, </a:t>
            </a:r>
            <a:r>
              <a:rPr lang="tr-TR" dirty="0" err="1"/>
              <a:t>heart-healthy</a:t>
            </a:r>
            <a:r>
              <a:rPr lang="tr-TR" dirty="0"/>
              <a:t> </a:t>
            </a:r>
            <a:r>
              <a:rPr lang="tr-TR" dirty="0" err="1"/>
              <a:t>diet</a:t>
            </a:r>
            <a:endParaRPr lang="tr-TR" dirty="0"/>
          </a:p>
          <a:p>
            <a:r>
              <a:rPr lang="tr-TR" dirty="0" err="1"/>
              <a:t>Exercises</a:t>
            </a:r>
            <a:r>
              <a:rPr lang="tr-TR" dirty="0"/>
              <a:t> </a:t>
            </a:r>
            <a:r>
              <a:rPr lang="tr-TR" dirty="0" err="1"/>
              <a:t>regularly</a:t>
            </a:r>
            <a:endParaRPr lang="tr-TR" dirty="0"/>
          </a:p>
          <a:p>
            <a:r>
              <a:rPr lang="tr-TR" dirty="0"/>
              <a:t>Has a </a:t>
            </a:r>
            <a:r>
              <a:rPr lang="tr-TR" dirty="0" err="1"/>
              <a:t>healthy</a:t>
            </a:r>
            <a:r>
              <a:rPr lang="tr-TR" dirty="0"/>
              <a:t> </a:t>
            </a:r>
            <a:r>
              <a:rPr lang="tr-TR" dirty="0" err="1"/>
              <a:t>weight</a:t>
            </a:r>
            <a:endParaRPr lang="tr-TR" dirty="0"/>
          </a:p>
          <a:p>
            <a:r>
              <a:rPr lang="tr-TR" dirty="0" err="1"/>
              <a:t>Non-drinker</a:t>
            </a:r>
            <a:endParaRPr lang="tr-TR" dirty="0"/>
          </a:p>
          <a:p>
            <a:r>
              <a:rPr lang="tr-TR" dirty="0">
                <a:solidFill>
                  <a:srgbClr val="C00000"/>
                </a:solidFill>
              </a:rPr>
              <a:t>Semi-</a:t>
            </a:r>
            <a:r>
              <a:rPr lang="tr-TR" dirty="0" err="1">
                <a:solidFill>
                  <a:srgbClr val="C00000"/>
                </a:solidFill>
              </a:rPr>
              <a:t>Healthy</a:t>
            </a:r>
            <a:r>
              <a:rPr lang="tr-TR" dirty="0">
                <a:solidFill>
                  <a:srgbClr val="C00000"/>
                </a:solidFill>
              </a:rPr>
              <a:t> </a:t>
            </a:r>
            <a:r>
              <a:rPr lang="tr-TR" dirty="0" err="1">
                <a:solidFill>
                  <a:srgbClr val="C00000"/>
                </a:solidFill>
              </a:rPr>
              <a:t>Elderly</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a:t>Non-smoker</a:t>
            </a:r>
            <a:endParaRPr lang="tr-TR" dirty="0"/>
          </a:p>
          <a:p>
            <a:r>
              <a:rPr lang="tr-TR" dirty="0" err="1"/>
              <a:t>Eats</a:t>
            </a:r>
            <a:r>
              <a:rPr lang="tr-TR" dirty="0"/>
              <a:t> a semi-</a:t>
            </a:r>
            <a:r>
              <a:rPr lang="tr-TR" dirty="0" err="1"/>
              <a:t>healthy</a:t>
            </a:r>
            <a:r>
              <a:rPr lang="tr-TR" dirty="0"/>
              <a:t> </a:t>
            </a:r>
            <a:r>
              <a:rPr lang="tr-TR" dirty="0" err="1"/>
              <a:t>diet</a:t>
            </a:r>
            <a:endParaRPr lang="tr-TR" dirty="0"/>
          </a:p>
          <a:p>
            <a:r>
              <a:rPr lang="tr-TR" dirty="0" err="1"/>
              <a:t>Gets</a:t>
            </a:r>
            <a:r>
              <a:rPr lang="tr-TR" dirty="0"/>
              <a:t> </a:t>
            </a:r>
            <a:r>
              <a:rPr lang="tr-TR" dirty="0" err="1"/>
              <a:t>limited</a:t>
            </a:r>
            <a:r>
              <a:rPr lang="tr-TR" dirty="0"/>
              <a:t> </a:t>
            </a:r>
            <a:r>
              <a:rPr lang="tr-TR" dirty="0" err="1"/>
              <a:t>exercise</a:t>
            </a:r>
            <a:endParaRPr lang="tr-TR" dirty="0"/>
          </a:p>
          <a:p>
            <a:r>
              <a:rPr lang="tr-TR" dirty="0"/>
              <a:t>Is a </a:t>
            </a:r>
            <a:r>
              <a:rPr lang="tr-TR" dirty="0" err="1"/>
              <a:t>little</a:t>
            </a:r>
            <a:r>
              <a:rPr lang="tr-TR" dirty="0"/>
              <a:t> </a:t>
            </a:r>
            <a:r>
              <a:rPr lang="tr-TR" dirty="0" err="1"/>
              <a:t>overweight</a:t>
            </a:r>
            <a:endParaRPr lang="tr-TR" dirty="0"/>
          </a:p>
          <a:p>
            <a:r>
              <a:rPr lang="tr-TR" dirty="0" err="1"/>
              <a:t>Moderate</a:t>
            </a:r>
            <a:r>
              <a:rPr lang="tr-TR" dirty="0"/>
              <a:t> </a:t>
            </a:r>
            <a:r>
              <a:rPr lang="tr-TR" dirty="0" err="1"/>
              <a:t>alcohol</a:t>
            </a:r>
            <a:r>
              <a:rPr lang="tr-TR" dirty="0"/>
              <a:t> </a:t>
            </a:r>
            <a:r>
              <a:rPr lang="tr-TR" dirty="0" err="1"/>
              <a:t>consumption</a:t>
            </a:r>
            <a:endParaRPr lang="tr-TR" dirty="0"/>
          </a:p>
          <a:p>
            <a:r>
              <a:rPr lang="tr-TR" dirty="0" err="1">
                <a:solidFill>
                  <a:srgbClr val="C00000"/>
                </a:solidFill>
              </a:rPr>
              <a:t>Unhealthy</a:t>
            </a:r>
            <a:r>
              <a:rPr lang="tr-TR" dirty="0">
                <a:solidFill>
                  <a:srgbClr val="C00000"/>
                </a:solidFill>
              </a:rPr>
              <a:t> </a:t>
            </a:r>
            <a:r>
              <a:rPr lang="tr-TR" dirty="0" err="1">
                <a:solidFill>
                  <a:srgbClr val="C00000"/>
                </a:solidFill>
              </a:rPr>
              <a:t>Elderly</a:t>
            </a:r>
            <a:r>
              <a:rPr lang="tr-TR" dirty="0">
                <a:solidFill>
                  <a:srgbClr val="C00000"/>
                </a:solidFill>
              </a:rPr>
              <a:t> </a:t>
            </a:r>
            <a:r>
              <a:rPr lang="tr-TR" dirty="0" err="1">
                <a:solidFill>
                  <a:srgbClr val="C00000"/>
                </a:solidFill>
              </a:rPr>
              <a:t>Adult</a:t>
            </a:r>
            <a:endParaRPr lang="tr-TR" dirty="0">
              <a:solidFill>
                <a:srgbClr val="C00000"/>
              </a:solidFill>
            </a:endParaRPr>
          </a:p>
          <a:p>
            <a:r>
              <a:rPr lang="tr-TR" dirty="0" err="1" smtClean="0"/>
              <a:t>Poor</a:t>
            </a:r>
            <a:r>
              <a:rPr lang="tr-TR" dirty="0" smtClean="0"/>
              <a:t> </a:t>
            </a:r>
            <a:r>
              <a:rPr lang="tr-TR" dirty="0" err="1"/>
              <a:t>diet</a:t>
            </a:r>
            <a:endParaRPr lang="tr-TR" dirty="0"/>
          </a:p>
          <a:p>
            <a:r>
              <a:rPr lang="tr-TR" dirty="0"/>
              <a:t>No </a:t>
            </a:r>
            <a:r>
              <a:rPr lang="tr-TR" dirty="0" err="1"/>
              <a:t>exercise</a:t>
            </a:r>
            <a:endParaRPr lang="tr-TR" dirty="0"/>
          </a:p>
          <a:p>
            <a:r>
              <a:rPr lang="tr-TR" dirty="0" err="1"/>
              <a:t>Overweight</a:t>
            </a:r>
            <a:r>
              <a:rPr lang="tr-TR" dirty="0"/>
              <a:t> </a:t>
            </a:r>
            <a:r>
              <a:rPr lang="tr-TR" dirty="0" err="1"/>
              <a:t>or</a:t>
            </a:r>
            <a:r>
              <a:rPr lang="tr-TR" dirty="0"/>
              <a:t> </a:t>
            </a:r>
            <a:r>
              <a:rPr lang="tr-TR" dirty="0" err="1"/>
              <a:t>obese</a:t>
            </a:r>
            <a:endParaRPr lang="tr-TR" dirty="0"/>
          </a:p>
          <a:p>
            <a:r>
              <a:rPr lang="tr-TR" dirty="0" err="1"/>
              <a:t>Binge</a:t>
            </a:r>
            <a:r>
              <a:rPr lang="tr-TR" dirty="0"/>
              <a:t> </a:t>
            </a:r>
            <a:r>
              <a:rPr lang="tr-TR" dirty="0" err="1"/>
              <a:t>alcohol</a:t>
            </a:r>
            <a:r>
              <a:rPr lang="tr-TR" dirty="0"/>
              <a:t> </a:t>
            </a:r>
            <a:r>
              <a:rPr lang="tr-TR" dirty="0" err="1"/>
              <a:t>consumption</a:t>
            </a:r>
            <a:endParaRPr lang="tr-TR" dirty="0"/>
          </a:p>
          <a:p>
            <a:endParaRPr lang="en-US" smtClean="0"/>
          </a:p>
          <a:p>
            <a:endParaRPr lang="tr-TR" dirty="0"/>
          </a:p>
        </p:txBody>
      </p:sp>
    </p:spTree>
    <p:extLst>
      <p:ext uri="{BB962C8B-B14F-4D97-AF65-F5344CB8AC3E}">
        <p14:creationId xmlns:p14="http://schemas.microsoft.com/office/powerpoint/2010/main" val="4172363163"/>
      </p:ext>
    </p:extLst>
  </p:cSld>
  <p:clrMapOvr>
    <a:masterClrMapping/>
  </p:clrMapOvr>
  <p:timing>
    <p:tnLst>
      <p:par>
        <p:cTn id="1" dur="indefinite" restart="never" nodeType="tmRoot"/>
      </p:par>
    </p:tnLst>
  </p:timing>
</p:sld>
</file>

<file path=ppt/theme/theme1.xml><?xml version="1.0" encoding="utf-8"?>
<a:theme xmlns:a="http://schemas.openxmlformats.org/drawingml/2006/main" name="Kar Payı">
  <a:themeElements>
    <a:clrScheme name="Kar Payı">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Kar Pay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ar Payı">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TM03457464[[fn=Kar Payı]]</Template>
  <TotalTime>70</TotalTime>
  <Words>821</Words>
  <Application>Microsoft Office PowerPoint</Application>
  <PresentationFormat>Geniş ekran</PresentationFormat>
  <Paragraphs>122</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Calibri</vt:lpstr>
      <vt:lpstr>Gill Sans MT</vt:lpstr>
      <vt:lpstr>Wingdings 2</vt:lpstr>
      <vt:lpstr>Kar Payı</vt:lpstr>
      <vt:lpstr>teenagers</vt:lpstr>
      <vt:lpstr>What does ıt mean teenager?</vt:lpstr>
      <vt:lpstr>Your Heart as You Age (Infographic) </vt:lpstr>
      <vt:lpstr>PowerPoint Sunusu</vt:lpstr>
      <vt:lpstr>PowerPoint Sunusu</vt:lpstr>
      <vt:lpstr>PowerPoint Sunusu</vt:lpstr>
      <vt:lpstr>PowerPoint Sunusu</vt:lpstr>
      <vt:lpstr>PowerPoint Sunusu</vt:lpstr>
      <vt:lpstr>PowerPoint Sunusu</vt:lpstr>
      <vt:lpstr>Predicting Heart Growth During Puberty </vt:lpstr>
      <vt:lpstr>PowerPoint Sunusu</vt:lpstr>
      <vt:lpstr>PowerPoint Sunusu</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teenagers</dc:title>
  <dc:creator>ufukcarpet_01@outlook.com</dc:creator>
  <cp:lastModifiedBy>ufukcarpet_01@outlook.com</cp:lastModifiedBy>
  <cp:revision>8</cp:revision>
  <dcterms:created xsi:type="dcterms:W3CDTF">2020-03-27T15:59:17Z</dcterms:created>
  <dcterms:modified xsi:type="dcterms:W3CDTF">2020-03-27T17:10:01Z</dcterms:modified>
</cp:coreProperties>
</file>